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010" r:id="rId2"/>
    <p:sldId id="1766" r:id="rId3"/>
    <p:sldId id="2360" r:id="rId4"/>
    <p:sldId id="2365" r:id="rId5"/>
    <p:sldId id="2272" r:id="rId6"/>
    <p:sldId id="2356" r:id="rId7"/>
    <p:sldId id="2366" r:id="rId8"/>
    <p:sldId id="2375" r:id="rId9"/>
    <p:sldId id="2372" r:id="rId10"/>
    <p:sldId id="2371" r:id="rId11"/>
    <p:sldId id="2357" r:id="rId12"/>
    <p:sldId id="2377" r:id="rId13"/>
    <p:sldId id="2379" r:id="rId14"/>
    <p:sldId id="2358" r:id="rId15"/>
    <p:sldId id="2315" r:id="rId16"/>
    <p:sldId id="1987" r:id="rId17"/>
    <p:sldId id="2175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don McBean" initials="GM" lastIdx="1" clrIdx="0">
    <p:extLst>
      <p:ext uri="{19B8F6BF-5375-455C-9EA6-DF929625EA0E}">
        <p15:presenceInfo xmlns:p15="http://schemas.microsoft.com/office/powerpoint/2012/main" userId="Gordon McBe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9" autoAdjust="0"/>
    <p:restoredTop sz="95899" autoAdjust="0"/>
  </p:normalViewPr>
  <p:slideViewPr>
    <p:cSldViewPr>
      <p:cViewPr varScale="1">
        <p:scale>
          <a:sx n="66" d="100"/>
          <a:sy n="66" d="100"/>
        </p:scale>
        <p:origin x="53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76"/>
    </p:cViewPr>
  </p:sorterViewPr>
  <p:notesViewPr>
    <p:cSldViewPr>
      <p:cViewPr varScale="1">
        <p:scale>
          <a:sx n="72" d="100"/>
          <a:sy n="72" d="100"/>
        </p:scale>
        <p:origin x="2130" y="3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45" cy="465743"/>
          </a:xfrm>
          <a:prstGeom prst="rect">
            <a:avLst/>
          </a:prstGeom>
        </p:spPr>
        <p:txBody>
          <a:bodyPr vert="horz" lIns="88126" tIns="44063" rIns="88126" bIns="44063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5743"/>
          </a:xfrm>
          <a:prstGeom prst="rect">
            <a:avLst/>
          </a:prstGeom>
        </p:spPr>
        <p:txBody>
          <a:bodyPr vert="horz" lIns="88126" tIns="44063" rIns="88126" bIns="44063" rtlCol="0"/>
          <a:lstStyle>
            <a:lvl1pPr algn="r">
              <a:defRPr sz="1200"/>
            </a:lvl1pPr>
          </a:lstStyle>
          <a:p>
            <a:fld id="{F6E2B86A-D09B-4EE4-9A49-4B2457B6E87D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58"/>
            <a:ext cx="3038145" cy="465742"/>
          </a:xfrm>
          <a:prstGeom prst="rect">
            <a:avLst/>
          </a:prstGeom>
        </p:spPr>
        <p:txBody>
          <a:bodyPr vert="horz" lIns="88126" tIns="44063" rIns="88126" bIns="44063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26" tIns="44063" rIns="88126" bIns="44063" rtlCol="0" anchor="b"/>
          <a:lstStyle>
            <a:lvl1pPr algn="r">
              <a:defRPr sz="1200"/>
            </a:lvl1pPr>
          </a:lstStyle>
          <a:p>
            <a:fld id="{4BEECDBE-E823-4735-B4E3-200EBD8151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7555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6" tIns="46579" rIns="93156" bIns="46579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6" tIns="46579" rIns="93156" bIns="46579" rtlCol="0"/>
          <a:lstStyle>
            <a:lvl1pPr algn="r">
              <a:defRPr sz="1300"/>
            </a:lvl1pPr>
          </a:lstStyle>
          <a:p>
            <a:fld id="{7356F357-A795-4AA7-BE14-92E205B301C3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6" tIns="46579" rIns="93156" bIns="4657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6" tIns="46579" rIns="93156" bIns="465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6" tIns="46579" rIns="93156" bIns="46579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6" tIns="46579" rIns="93156" bIns="46579" rtlCol="0" anchor="b"/>
          <a:lstStyle>
            <a:lvl1pPr algn="r">
              <a:defRPr sz="1300"/>
            </a:lvl1pPr>
          </a:lstStyle>
          <a:p>
            <a:fld id="{11952417-D9FB-4414-BF47-D0CB2F7C35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7405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0613" y="669925"/>
            <a:ext cx="4452937" cy="3341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52417-D9FB-4414-BF47-D0CB2F7C35E3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5771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52417-D9FB-4414-BF47-D0CB2F7C35E3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9130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8137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69108" indent="-256540" defTabSz="858137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30665" indent="-205532" defTabSz="858137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43229" indent="-205532" defTabSz="858137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55800" indent="-205532" defTabSz="858137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87868" indent="-205532" defTabSz="85813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19934" indent="-205532" defTabSz="85813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52007" indent="-205532" defTabSz="85813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4075" indent="-205532" defTabSz="85813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48E95AA-7098-4BC3-90EC-3CDF1A9BC1EF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652463"/>
            <a:ext cx="4305300" cy="3228975"/>
          </a:xfrm>
          <a:ln cap="flat"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6009" y="4100346"/>
            <a:ext cx="4398679" cy="3879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65" tIns="41519" rIns="84465" bIns="41519"/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0292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EF5A-C1E7-4912-98C6-0950E9911A36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4B29-1DCD-4355-AFEE-08668FCBD9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96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EF5A-C1E7-4912-98C6-0950E9911A36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4B29-1DCD-4355-AFEE-08668FCBD9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5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EF5A-C1E7-4912-98C6-0950E9911A36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4B29-1DCD-4355-AFEE-08668FCBD9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757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EF5A-C1E7-4912-98C6-0950E9911A36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4B29-1DCD-4355-AFEE-08668FCBD9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060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EF5A-C1E7-4912-98C6-0950E9911A36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4B29-1DCD-4355-AFEE-08668FCBD9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9928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EF5A-C1E7-4912-98C6-0950E9911A36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4B29-1DCD-4355-AFEE-08668FCBD9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457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EF5A-C1E7-4912-98C6-0950E9911A36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4B29-1DCD-4355-AFEE-08668FCBD9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542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EF5A-C1E7-4912-98C6-0950E9911A36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4B29-1DCD-4355-AFEE-08668FCBD9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285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EF5A-C1E7-4912-98C6-0950E9911A36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4B29-1DCD-4355-AFEE-08668FCBD9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972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EF5A-C1E7-4912-98C6-0950E9911A36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4B29-1DCD-4355-AFEE-08668FCBD9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633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EF5A-C1E7-4912-98C6-0950E9911A36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4B29-1DCD-4355-AFEE-08668FCBD9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258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FEF5A-C1E7-4912-98C6-0950E9911A36}" type="datetimeFigureOut">
              <a:rPr lang="en-CA" smtClean="0"/>
              <a:t>2022-08-29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D4B29-1DCD-4355-AFEE-08668FCBD9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170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id="{E471E224-75C0-4C20-93E3-5C61E338E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8" t="565" r="527" b="3891"/>
          <a:stretch/>
        </p:blipFill>
        <p:spPr bwMode="auto">
          <a:xfrm>
            <a:off x="3898901" y="57466"/>
            <a:ext cx="5245099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B10B9C8-55A2-4EEE-8AE3-1453B079C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9" b="46175"/>
          <a:stretch/>
        </p:blipFill>
        <p:spPr bwMode="auto">
          <a:xfrm>
            <a:off x="0" y="0"/>
            <a:ext cx="498830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3" descr="mozamb_roof">
            <a:extLst>
              <a:ext uri="{FF2B5EF4-FFF2-40B4-BE49-F238E27FC236}">
                <a16:creationId xmlns:a16="http://schemas.microsoft.com/office/drawing/2014/main" id="{5B8C9F03-6F49-431C-BCED-F8BFC091A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4"/>
          <a:stretch/>
        </p:blipFill>
        <p:spPr bwMode="auto">
          <a:xfrm>
            <a:off x="4994" y="1412776"/>
            <a:ext cx="3901486" cy="167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FA13123-7497-402A-8BA2-2D810E56E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" r="42818" b="4642"/>
          <a:stretch/>
        </p:blipFill>
        <p:spPr bwMode="auto">
          <a:xfrm>
            <a:off x="0" y="2891619"/>
            <a:ext cx="5856348" cy="396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B2935645-2B97-4B80-A741-7F6FF71E3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4"/>
          <a:stretch/>
        </p:blipFill>
        <p:spPr bwMode="auto">
          <a:xfrm>
            <a:off x="5505651" y="3105150"/>
            <a:ext cx="3638349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logo-stacked2R.gif">
            <a:extLst>
              <a:ext uri="{FF2B5EF4-FFF2-40B4-BE49-F238E27FC236}">
                <a16:creationId xmlns:a16="http://schemas.microsoft.com/office/drawing/2014/main" id="{E95A7814-B197-4608-8E47-28DD1537659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2088"/>
            <a:ext cx="1368152" cy="1112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E47209-6E35-4480-91BB-B51E7F517EC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9450"/>
          <a:stretch/>
        </p:blipFill>
        <p:spPr>
          <a:xfrm>
            <a:off x="5505651" y="168157"/>
            <a:ext cx="3139166" cy="122413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8382EA9-D4CD-4026-8725-9410A1243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228" y="2003367"/>
            <a:ext cx="7920880" cy="1224136"/>
          </a:xfr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CA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Climate Change and Extreme Events</a:t>
            </a:r>
            <a:br>
              <a:rPr lang="en-CA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Heat-Precipitation – Floods-Drought</a:t>
            </a:r>
            <a:endParaRPr lang="en-CA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65F019-4635-42C6-A11C-A7577D58499D}"/>
              </a:ext>
            </a:extLst>
          </p:cNvPr>
          <p:cNvSpPr/>
          <p:nvPr/>
        </p:nvSpPr>
        <p:spPr>
          <a:xfrm>
            <a:off x="287524" y="4380953"/>
            <a:ext cx="8568952" cy="155852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1200"/>
              </a:spcBef>
            </a:pPr>
            <a:r>
              <a:rPr lang="en-C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Gordon McBean, CM, </a:t>
            </a:r>
            <a:r>
              <a:rPr lang="en-CA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OOnt</a:t>
            </a:r>
            <a:r>
              <a:rPr lang="en-C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PhD, FRSC</a:t>
            </a:r>
          </a:p>
          <a:p>
            <a:pPr algn="ctr">
              <a:defRPr/>
            </a:pPr>
            <a:r>
              <a:rPr lang="en-C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Professor Emeritus, Western University, London, Canada</a:t>
            </a:r>
          </a:p>
          <a:p>
            <a:pPr algn="ctr">
              <a:defRPr/>
            </a:pPr>
            <a:r>
              <a:rPr lang="en-C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Institute for Catastrophic Loss Reduction</a:t>
            </a:r>
          </a:p>
          <a:p>
            <a:pPr algn="ctr"/>
            <a:r>
              <a:rPr lang="en-C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Presentation to: ICFM Webinar #9 </a:t>
            </a:r>
          </a:p>
          <a:p>
            <a:pPr algn="ctr"/>
            <a:r>
              <a:rPr lang="en-US" sz="1800" b="1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Changes in Climate Extremes and their Impacts on Floods and Droughts”</a:t>
            </a:r>
            <a:endParaRPr lang="en-CA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49A899-54CC-4E3E-98A0-12EA6F0BF7CC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344460" y="4981575"/>
            <a:ext cx="16192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6945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diagram, engineering drawing&#10;&#10;Description automatically generated">
            <a:extLst>
              <a:ext uri="{FF2B5EF4-FFF2-40B4-BE49-F238E27FC236}">
                <a16:creationId xmlns:a16="http://schemas.microsoft.com/office/drawing/2014/main" id="{5BEBCC7A-6031-410E-A05B-1EB940774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70"/>
          <a:stretch/>
        </p:blipFill>
        <p:spPr>
          <a:xfrm>
            <a:off x="280848" y="980728"/>
            <a:ext cx="8514622" cy="54006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8C1AF09-1E3A-4A88-81DD-FB3D9709D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-8291"/>
            <a:ext cx="6768752" cy="1143000"/>
          </a:xfrm>
        </p:spPr>
        <p:txBody>
          <a:bodyPr>
            <a:normAutofit/>
          </a:bodyPr>
          <a:lstStyle/>
          <a:p>
            <a:r>
              <a:rPr lang="en-C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every increment of global warming, changes get larger in regional mean precipitation.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B386D9-50FD-4CF5-A850-5F131B03C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64" y="0"/>
            <a:ext cx="901034" cy="11717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505A1C-2725-41A4-A5DE-B69B2DF6F8C4}"/>
              </a:ext>
            </a:extLst>
          </p:cNvPr>
          <p:cNvSpPr txBox="1"/>
          <p:nvPr/>
        </p:nvSpPr>
        <p:spPr>
          <a:xfrm>
            <a:off x="395536" y="1268760"/>
            <a:ext cx="3024336" cy="8466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B99A9F-3DF0-4000-B233-B36D86296630}"/>
              </a:ext>
            </a:extLst>
          </p:cNvPr>
          <p:cNvSpPr txBox="1"/>
          <p:nvPr/>
        </p:nvSpPr>
        <p:spPr>
          <a:xfrm>
            <a:off x="532775" y="4557898"/>
            <a:ext cx="820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Simulated Change 1.5</a:t>
            </a:r>
            <a:r>
              <a:rPr lang="en-CA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	                   2</a:t>
            </a:r>
            <a:r>
              <a:rPr lang="en-CA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			4</a:t>
            </a:r>
            <a:r>
              <a:rPr lang="en-CA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warming</a:t>
            </a:r>
          </a:p>
        </p:txBody>
      </p:sp>
    </p:spTree>
    <p:extLst>
      <p:ext uri="{BB962C8B-B14F-4D97-AF65-F5344CB8AC3E}">
        <p14:creationId xmlns:p14="http://schemas.microsoft.com/office/powerpoint/2010/main" val="54538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10EA2-47DF-407A-A64C-2D9DCD6EC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48" y="92076"/>
            <a:ext cx="8229600" cy="60062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Futures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20E93-013F-4D0A-9606-3AF605B87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856" y="1124743"/>
            <a:ext cx="8856984" cy="525528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96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changes 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 larger in direct relation to increasing global warming - </a:t>
            </a:r>
            <a:r>
              <a:rPr lang="en-US" sz="9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frequency and intensity of </a:t>
            </a:r>
            <a:r>
              <a:rPr lang="en-US" sz="96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 extremes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96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 precipitation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6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and ecological droughts in some regions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proportion of intense tropical cyclones, as well as reductions in Arctic sea ice, snow cover and permafrost.</a:t>
            </a:r>
          </a:p>
          <a:p>
            <a:pPr>
              <a:lnSpc>
                <a:spcPct val="120000"/>
              </a:lnSpc>
            </a:pP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 global warming is projected to </a:t>
            </a:r>
            <a:r>
              <a:rPr lang="en-US" sz="9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 intensify the global water cycle, including its variability, global monsoon precipitation and the </a:t>
            </a:r>
            <a:r>
              <a:rPr lang="en-US" sz="96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severity of wet and dry events</a:t>
            </a:r>
            <a:r>
              <a:rPr lang="en-US" sz="9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3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12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FA80-62D9-4B58-B2E4-87D6BCCDB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59493"/>
            <a:ext cx="7571184" cy="795975"/>
          </a:xfrm>
        </p:spPr>
        <p:txBody>
          <a:bodyPr>
            <a:noAutofit/>
          </a:bodyPr>
          <a:lstStyle/>
          <a:p>
            <a:r>
              <a:rPr lang="en-CA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Projected changes in extremes are larger in frequency and intensity with every additional increment of global warming</a:t>
            </a:r>
          </a:p>
        </p:txBody>
      </p:sp>
      <p:pic>
        <p:nvPicPr>
          <p:cNvPr id="5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1A528ED1-CCF1-41DC-853B-577C7E32B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8" b="47801"/>
          <a:stretch/>
        </p:blipFill>
        <p:spPr>
          <a:xfrm>
            <a:off x="179512" y="824715"/>
            <a:ext cx="5040560" cy="541259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6E16B4-BA14-495F-BC6D-3F0D4342C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1" y="30753"/>
            <a:ext cx="901034" cy="1171740"/>
          </a:xfrm>
          <a:prstGeom prst="rect">
            <a:avLst/>
          </a:prstGeom>
        </p:spPr>
      </p:pic>
      <p:pic>
        <p:nvPicPr>
          <p:cNvPr id="6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F95FBF77-6215-4284-9B13-DE0962A8F9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14" r="48571"/>
          <a:stretch/>
        </p:blipFill>
        <p:spPr>
          <a:xfrm>
            <a:off x="5220072" y="879327"/>
            <a:ext cx="3744416" cy="57909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A8B640-E1D0-45E3-96DA-D7FFE4425DDB}"/>
              </a:ext>
            </a:extLst>
          </p:cNvPr>
          <p:cNvSpPr txBox="1"/>
          <p:nvPr/>
        </p:nvSpPr>
        <p:spPr>
          <a:xfrm>
            <a:off x="878307" y="879327"/>
            <a:ext cx="403244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 Temperature Extremes Over Land</a:t>
            </a:r>
          </a:p>
          <a:p>
            <a:r>
              <a:rPr lang="en-C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10-year event	       50-year event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3D7C6A-FAC2-40E8-BBCA-514A71178561}"/>
              </a:ext>
            </a:extLst>
          </p:cNvPr>
          <p:cNvSpPr txBox="1"/>
          <p:nvPr/>
        </p:nvSpPr>
        <p:spPr>
          <a:xfrm>
            <a:off x="5525670" y="954932"/>
            <a:ext cx="331236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 Precipitation Over Land</a:t>
            </a:r>
          </a:p>
          <a:p>
            <a:pPr algn="ctr"/>
            <a:r>
              <a:rPr lang="en-C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10-year event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267075-4888-4E09-9F2C-EB5C68EFFC45}"/>
              </a:ext>
            </a:extLst>
          </p:cNvPr>
          <p:cNvSpPr txBox="1"/>
          <p:nvPr/>
        </p:nvSpPr>
        <p:spPr>
          <a:xfrm>
            <a:off x="5621807" y="6052646"/>
            <a:ext cx="331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 </a:t>
            </a:r>
            <a:r>
              <a:rPr lang="en-C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     7%    11%   14%   30%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5EFACF-DF81-4122-B217-A0570A1C3C15}"/>
              </a:ext>
            </a:extLst>
          </p:cNvPr>
          <p:cNvSpPr txBox="1"/>
          <p:nvPr/>
        </p:nvSpPr>
        <p:spPr>
          <a:xfrm>
            <a:off x="5580112" y="3429000"/>
            <a:ext cx="331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 </a:t>
            </a:r>
            <a:r>
              <a:rPr lang="en-CA" b="1" dirty="0">
                <a:solidFill>
                  <a:srgbClr val="00B050"/>
                </a:solidFill>
              </a:rPr>
              <a:t>1          1.3      1.5      1.7      2.7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A64A7B-9D73-4125-83BD-F4F8A4CBE263}"/>
              </a:ext>
            </a:extLst>
          </p:cNvPr>
          <p:cNvSpPr txBox="1"/>
          <p:nvPr/>
        </p:nvSpPr>
        <p:spPr>
          <a:xfrm>
            <a:off x="404321" y="6107258"/>
            <a:ext cx="331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 </a:t>
            </a:r>
            <a:r>
              <a:rPr lang="en-C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1    1.2    2     2.6   5.1 </a:t>
            </a:r>
            <a:r>
              <a:rPr lang="en-CA" b="1" baseline="30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C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BF890-7528-4290-B275-22DDED3886E0}"/>
              </a:ext>
            </a:extLst>
          </p:cNvPr>
          <p:cNvSpPr txBox="1"/>
          <p:nvPr/>
        </p:nvSpPr>
        <p:spPr>
          <a:xfrm>
            <a:off x="398203" y="3512153"/>
            <a:ext cx="331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 </a:t>
            </a:r>
            <a:r>
              <a:rPr lang="en-CA" b="1" dirty="0">
                <a:solidFill>
                  <a:srgbClr val="C00000"/>
                </a:solidFill>
              </a:rPr>
              <a:t>1     2.8   4.1  5.6   9.4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81C2A2-98EB-4427-85D9-4B180F3B90C8}"/>
              </a:ext>
            </a:extLst>
          </p:cNvPr>
          <p:cNvSpPr txBox="1"/>
          <p:nvPr/>
        </p:nvSpPr>
        <p:spPr>
          <a:xfrm rot="16200000">
            <a:off x="-452234" y="3256035"/>
            <a:ext cx="1538282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29C2DE-2E83-414D-A51D-309605F249EF}"/>
              </a:ext>
            </a:extLst>
          </p:cNvPr>
          <p:cNvSpPr txBox="1"/>
          <p:nvPr/>
        </p:nvSpPr>
        <p:spPr>
          <a:xfrm rot="16200000">
            <a:off x="-490395" y="5028921"/>
            <a:ext cx="1538282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7CC31A-3478-4F68-ADC4-B131AD92BEAB}"/>
              </a:ext>
            </a:extLst>
          </p:cNvPr>
          <p:cNvSpPr txBox="1"/>
          <p:nvPr/>
        </p:nvSpPr>
        <p:spPr>
          <a:xfrm rot="16200000">
            <a:off x="4644868" y="3312098"/>
            <a:ext cx="1538282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9C6219-C583-49BB-B846-52D673EB0EB8}"/>
              </a:ext>
            </a:extLst>
          </p:cNvPr>
          <p:cNvSpPr txBox="1"/>
          <p:nvPr/>
        </p:nvSpPr>
        <p:spPr>
          <a:xfrm rot="16200000">
            <a:off x="4680864" y="5083450"/>
            <a:ext cx="1538282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</a:p>
        </p:txBody>
      </p:sp>
    </p:spTree>
    <p:extLst>
      <p:ext uri="{BB962C8B-B14F-4D97-AF65-F5344CB8AC3E}">
        <p14:creationId xmlns:p14="http://schemas.microsoft.com/office/powerpoint/2010/main" val="382135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FA80-62D9-4B58-B2E4-87D6BCCDB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59493"/>
            <a:ext cx="7571184" cy="795975"/>
          </a:xfrm>
        </p:spPr>
        <p:txBody>
          <a:bodyPr>
            <a:noAutofit/>
          </a:bodyPr>
          <a:lstStyle/>
          <a:p>
            <a:r>
              <a:rPr lang="en-CA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Projected changes in extremes are larger in frequency and intensity with every additional increment of global warming</a:t>
            </a:r>
          </a:p>
        </p:txBody>
      </p:sp>
      <p:pic>
        <p:nvPicPr>
          <p:cNvPr id="5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1A528ED1-CCF1-41DC-853B-577C7E32B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8" r="50000" b="47801"/>
          <a:stretch/>
        </p:blipFill>
        <p:spPr>
          <a:xfrm>
            <a:off x="242877" y="1001827"/>
            <a:ext cx="3996071" cy="565363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6E16B4-BA14-495F-BC6D-3F0D4342C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1" y="30753"/>
            <a:ext cx="901034" cy="11717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A8B640-E1D0-45E3-96DA-D7FFE4425DDB}"/>
              </a:ext>
            </a:extLst>
          </p:cNvPr>
          <p:cNvSpPr txBox="1"/>
          <p:nvPr/>
        </p:nvSpPr>
        <p:spPr>
          <a:xfrm>
            <a:off x="481890" y="740828"/>
            <a:ext cx="3693693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 Temperature Extremes Over Land</a:t>
            </a:r>
          </a:p>
          <a:p>
            <a:pPr algn="ctr"/>
            <a:r>
              <a:rPr lang="en-C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10-year event	</a:t>
            </a:r>
          </a:p>
        </p:txBody>
      </p:sp>
      <p:pic>
        <p:nvPicPr>
          <p:cNvPr id="9" name="Picture 8" descr="Calendar&#10;&#10;Description automatically generated">
            <a:extLst>
              <a:ext uri="{FF2B5EF4-FFF2-40B4-BE49-F238E27FC236}">
                <a16:creationId xmlns:a16="http://schemas.microsoft.com/office/drawing/2014/main" id="{E9FB4F16-3E25-4FA0-9A5C-C868D8191E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3" t="52321" b="2855"/>
          <a:stretch/>
        </p:blipFill>
        <p:spPr>
          <a:xfrm>
            <a:off x="4644008" y="968710"/>
            <a:ext cx="4608512" cy="56536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3D7C6A-FAC2-40E8-BBCA-514A71178561}"/>
              </a:ext>
            </a:extLst>
          </p:cNvPr>
          <p:cNvSpPr txBox="1"/>
          <p:nvPr/>
        </p:nvSpPr>
        <p:spPr>
          <a:xfrm>
            <a:off x="4860031" y="751412"/>
            <a:ext cx="4205277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&amp; ecological droughts in drying regions</a:t>
            </a:r>
          </a:p>
          <a:p>
            <a:pPr algn="ctr"/>
            <a:r>
              <a:rPr lang="en-C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10-year event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D38F6F-1650-4328-9FB6-63AF5673C5F3}"/>
              </a:ext>
            </a:extLst>
          </p:cNvPr>
          <p:cNvSpPr txBox="1"/>
          <p:nvPr/>
        </p:nvSpPr>
        <p:spPr>
          <a:xfrm>
            <a:off x="5159081" y="3582255"/>
            <a:ext cx="380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</a:rPr>
              <a:t>1           1.7         2.0          2.4         4.1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DB57E7-62CA-437C-87E9-0164666E2332}"/>
              </a:ext>
            </a:extLst>
          </p:cNvPr>
          <p:cNvSpPr txBox="1"/>
          <p:nvPr/>
        </p:nvSpPr>
        <p:spPr>
          <a:xfrm>
            <a:off x="5160835" y="6106588"/>
            <a:ext cx="420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 </a:t>
            </a: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        0.3         0.5        0.6           1.0 SD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585ED9-E0A8-46EE-9201-4D74FB539E54}"/>
              </a:ext>
            </a:extLst>
          </p:cNvPr>
          <p:cNvSpPr txBox="1"/>
          <p:nvPr/>
        </p:nvSpPr>
        <p:spPr>
          <a:xfrm>
            <a:off x="734291" y="3582255"/>
            <a:ext cx="369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 </a:t>
            </a:r>
            <a:r>
              <a:rPr lang="en-CA" b="1" dirty="0">
                <a:solidFill>
                  <a:srgbClr val="C00000"/>
                </a:solidFill>
              </a:rPr>
              <a:t>1         2.8        4.1       5.6        9.4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F0C09B-139C-4ADA-B89A-41C620AB3EC9}"/>
              </a:ext>
            </a:extLst>
          </p:cNvPr>
          <p:cNvSpPr txBox="1"/>
          <p:nvPr/>
        </p:nvSpPr>
        <p:spPr>
          <a:xfrm>
            <a:off x="734291" y="6312088"/>
            <a:ext cx="3504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 </a:t>
            </a:r>
            <a:r>
              <a:rPr lang="en-C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1        1.2         2         2.6      5.1 </a:t>
            </a:r>
            <a:r>
              <a:rPr lang="en-CA" b="1" baseline="30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C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6C0458-6DEE-4155-8C9E-D5B00ADF0C09}"/>
              </a:ext>
            </a:extLst>
          </p:cNvPr>
          <p:cNvSpPr txBox="1"/>
          <p:nvPr/>
        </p:nvSpPr>
        <p:spPr>
          <a:xfrm rot="16200000">
            <a:off x="-318431" y="3628589"/>
            <a:ext cx="1538282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1C9F3A-18F4-4D17-86E5-604A16C21E3A}"/>
              </a:ext>
            </a:extLst>
          </p:cNvPr>
          <p:cNvSpPr txBox="1"/>
          <p:nvPr/>
        </p:nvSpPr>
        <p:spPr>
          <a:xfrm rot="16200000">
            <a:off x="4138617" y="3595472"/>
            <a:ext cx="1538282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EA0C39-DB79-4ACF-BD82-BA7E34A418F5}"/>
              </a:ext>
            </a:extLst>
          </p:cNvPr>
          <p:cNvSpPr txBox="1"/>
          <p:nvPr/>
        </p:nvSpPr>
        <p:spPr>
          <a:xfrm rot="16200000">
            <a:off x="-318431" y="5485599"/>
            <a:ext cx="1538282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5BE571-BF8C-41B2-BCC6-F9CBD10F2685}"/>
              </a:ext>
            </a:extLst>
          </p:cNvPr>
          <p:cNvSpPr txBox="1"/>
          <p:nvPr/>
        </p:nvSpPr>
        <p:spPr>
          <a:xfrm rot="16200000">
            <a:off x="4181770" y="5410728"/>
            <a:ext cx="1538282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</a:p>
        </p:txBody>
      </p:sp>
    </p:spTree>
    <p:extLst>
      <p:ext uri="{BB962C8B-B14F-4D97-AF65-F5344CB8AC3E}">
        <p14:creationId xmlns:p14="http://schemas.microsoft.com/office/powerpoint/2010/main" val="306521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0CF6A-9503-4CE6-960B-82EAE9480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74" y="260648"/>
            <a:ext cx="7377226" cy="648072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Information for Risk Assessment and Regional Adaptation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0ED84-2715-4D4A-B542-29D9EB6A6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94428"/>
            <a:ext cx="8964488" cy="5145434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heavy and sustained rainfall events responsible for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inland flooding 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becoming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intense 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many areas as the climate warms because air near Earth’s surface can carry around 7% more water in its gas phase for each 1°C of warming. This extra moisture is drawn into weather systems, fueling heavier rainfall .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further global warming, 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region is projected to increasingly experience concurrent and multiple changes in climatic impact-drivers.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Changes in several climatic impact-drivers would be more widespread at 2°C compared to 1.5°C global warming and even more widespread and/or pronounced for higher warming levels.</a:t>
            </a:r>
          </a:p>
          <a:p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warming climate also affects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 patterns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how storms form and evolve, and the pathway those storms usually travel. Warming also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condensation 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rates, which in turn releases extra heat that can energize storm systems and further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intensify rainfall.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other hand, this energy release can also inhibit the uplift required for cloud development, while increases in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pollution 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 rainfall but invigorate storms.</a:t>
            </a:r>
          </a:p>
          <a:p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Low-likelihood outcomes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ice sheet collapse, abrupt ocean circulation changes, some compound extreme events and warming substantially larger than the assessed very likely range of future warming 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 be ruled out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are part of risk assessment.</a:t>
            </a:r>
            <a:endParaRPr lang="en-C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C183E0-427A-4102-A47F-BC1700B3D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4309"/>
            <a:ext cx="720080" cy="93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1AF13B5-C05C-4184-862B-BDBFA4FA3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59" y="1404102"/>
            <a:ext cx="8640960" cy="448249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Rectangle 17">
            <a:extLst>
              <a:ext uri="{FF2B5EF4-FFF2-40B4-BE49-F238E27FC236}">
                <a16:creationId xmlns:a16="http://schemas.microsoft.com/office/drawing/2014/main" id="{33BAA028-FEBC-4CF4-AEE9-A2F71C883A6A}"/>
              </a:ext>
            </a:extLst>
          </p:cNvPr>
          <p:cNvSpPr>
            <a:spLocks/>
          </p:cNvSpPr>
          <p:nvPr/>
        </p:nvSpPr>
        <p:spPr bwMode="auto">
          <a:xfrm>
            <a:off x="-21803" y="-27384"/>
            <a:ext cx="9144000" cy="83386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CA" b="1" dirty="0">
                <a:solidFill>
                  <a:schemeClr val="bg1"/>
                </a:solidFill>
                <a:cs typeface="Times New Roman" panose="02020603050405020304" pitchFamily="18" charset="0"/>
              </a:rPr>
              <a:t>A global risk - significant negative impact for </a:t>
            </a:r>
            <a:r>
              <a:rPr lang="en-CA" b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several countries </a:t>
            </a:r>
            <a:r>
              <a:rPr lang="en-CA" b="1" dirty="0">
                <a:solidFill>
                  <a:schemeClr val="bg1"/>
                </a:solidFill>
                <a:cs typeface="Times New Roman" panose="02020603050405020304" pitchFamily="18" charset="0"/>
              </a:rPr>
              <a:t>or industries within the </a:t>
            </a:r>
            <a:r>
              <a:rPr lang="en-CA" b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next 10 years – to 2030</a:t>
            </a:r>
            <a:r>
              <a:rPr lang="en-CA" b="1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en-US" altLang="en-US" sz="2000" b="1" dirty="0">
              <a:solidFill>
                <a:srgbClr val="FFFFFF"/>
              </a:solidFill>
              <a:ea typeface="MS PGothic" panose="020B0600070205080204" pitchFamily="34" charset="-128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FDF1CF-8ECB-48FE-A547-75FFE316C34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 flipH="1">
            <a:off x="-321310" y="3064115"/>
            <a:ext cx="1226963" cy="4205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CA" altLang="en-US" sz="2133" b="1" dirty="0">
                <a:solidFill>
                  <a:srgbClr val="C00000"/>
                </a:solidFill>
                <a:cs typeface="Times New Roman" panose="02020603050405020304" pitchFamily="18" charset="0"/>
              </a:rPr>
              <a:t>Impact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0B99AA-A7F1-4ED7-9A7D-34AE96E6C904}"/>
              </a:ext>
            </a:extLst>
          </p:cNvPr>
          <p:cNvSpPr txBox="1"/>
          <p:nvPr/>
        </p:nvSpPr>
        <p:spPr>
          <a:xfrm>
            <a:off x="3988305" y="5288461"/>
            <a:ext cx="1700547" cy="4205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CA" sz="21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CA" sz="21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Likelihood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DF9D47-79B2-4830-A175-97B426E69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28" y="1615516"/>
            <a:ext cx="9956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CA" altLang="en-US" sz="1600" b="1" dirty="0">
                <a:solidFill>
                  <a:srgbClr val="C00000"/>
                </a:solidFill>
                <a:cs typeface="Times New Roman" panose="02020603050405020304" pitchFamily="18" charset="0"/>
              </a:rPr>
              <a:t>HIGH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4C9891-DE88-48DA-B181-FA70D8258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4139" y="5548557"/>
            <a:ext cx="86213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CA" altLang="en-US" sz="1600" b="1" dirty="0">
                <a:solidFill>
                  <a:srgbClr val="C00000"/>
                </a:solidFill>
                <a:cs typeface="Times New Roman" panose="02020603050405020304" pitchFamily="18" charset="0"/>
              </a:rPr>
              <a:t>HIGH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5F5BD6-F895-4319-B940-1647AA60D24B}"/>
              </a:ext>
            </a:extLst>
          </p:cNvPr>
          <p:cNvSpPr/>
          <p:nvPr/>
        </p:nvSpPr>
        <p:spPr>
          <a:xfrm>
            <a:off x="7793986" y="1014690"/>
            <a:ext cx="1291487" cy="86673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Action Failure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FBF362-71B9-4FFA-B796-E8FB18D6B341}"/>
              </a:ext>
            </a:extLst>
          </p:cNvPr>
          <p:cNvSpPr/>
          <p:nvPr/>
        </p:nvSpPr>
        <p:spPr>
          <a:xfrm>
            <a:off x="1222115" y="1367175"/>
            <a:ext cx="1417291" cy="71815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Weapons of Mass Destruction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9CE79254-02EB-4ECB-A0D9-893DF61E2873}"/>
              </a:ext>
            </a:extLst>
          </p:cNvPr>
          <p:cNvSpPr/>
          <p:nvPr/>
        </p:nvSpPr>
        <p:spPr>
          <a:xfrm rot="17256587">
            <a:off x="4375604" y="2165813"/>
            <a:ext cx="121805" cy="100113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1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5DBD4C-17EE-4DF2-8DB6-C5B4F3C7F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921" y="1958665"/>
            <a:ext cx="1544368" cy="5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4D2DC62-C5A8-45CA-8FA1-246EE193BCD1}"/>
              </a:ext>
            </a:extLst>
          </p:cNvPr>
          <p:cNvSpPr/>
          <p:nvPr/>
        </p:nvSpPr>
        <p:spPr>
          <a:xfrm>
            <a:off x="4085945" y="1808820"/>
            <a:ext cx="1241395" cy="516024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sz="14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Biodiversity Loss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1C6A5EF2-A89C-49BE-A95E-F0E7FDC288FF}"/>
              </a:ext>
            </a:extLst>
          </p:cNvPr>
          <p:cNvSpPr/>
          <p:nvPr/>
        </p:nvSpPr>
        <p:spPr>
          <a:xfrm rot="3617306">
            <a:off x="7451300" y="2268685"/>
            <a:ext cx="186545" cy="769237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1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05DB3553-BB7B-4FF4-AC84-2AFAEF4F5EB4}"/>
              </a:ext>
            </a:extLst>
          </p:cNvPr>
          <p:cNvSpPr/>
          <p:nvPr/>
        </p:nvSpPr>
        <p:spPr>
          <a:xfrm rot="18170268">
            <a:off x="5789071" y="1700089"/>
            <a:ext cx="113879" cy="132219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1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AA3F009-0E9B-486A-AAD2-0D5E4EB151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099" y="4210668"/>
            <a:ext cx="1323418" cy="523312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22EFBFD-A4A2-41CC-A0AD-5BF7B4EB7117}"/>
              </a:ext>
            </a:extLst>
          </p:cNvPr>
          <p:cNvCxnSpPr>
            <a:cxnSpLocks/>
          </p:cNvCxnSpPr>
          <p:nvPr/>
        </p:nvCxnSpPr>
        <p:spPr>
          <a:xfrm flipH="1" flipV="1">
            <a:off x="5780303" y="3191291"/>
            <a:ext cx="1509373" cy="5267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row: Down 24">
            <a:extLst>
              <a:ext uri="{FF2B5EF4-FFF2-40B4-BE49-F238E27FC236}">
                <a16:creationId xmlns:a16="http://schemas.microsoft.com/office/drawing/2014/main" id="{C8FF7314-7394-490F-B4AF-6439B23829B5}"/>
              </a:ext>
            </a:extLst>
          </p:cNvPr>
          <p:cNvSpPr/>
          <p:nvPr/>
        </p:nvSpPr>
        <p:spPr>
          <a:xfrm rot="4946303">
            <a:off x="7449584" y="1532845"/>
            <a:ext cx="163789" cy="57380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1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2538466D-D7E5-4EFB-856D-F54149EF6211}"/>
              </a:ext>
            </a:extLst>
          </p:cNvPr>
          <p:cNvSpPr/>
          <p:nvPr/>
        </p:nvSpPr>
        <p:spPr>
          <a:xfrm rot="5400000">
            <a:off x="7651219" y="3028299"/>
            <a:ext cx="156483" cy="30981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F7ED15E-7EDD-4189-AFF8-E48854674DAA}"/>
              </a:ext>
            </a:extLst>
          </p:cNvPr>
          <p:cNvSpPr/>
          <p:nvPr/>
        </p:nvSpPr>
        <p:spPr>
          <a:xfrm rot="20494737">
            <a:off x="4733936" y="1819155"/>
            <a:ext cx="3356125" cy="202486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2186DE-0943-4602-90CB-B1C13D5EFD8E}"/>
              </a:ext>
            </a:extLst>
          </p:cNvPr>
          <p:cNvSpPr/>
          <p:nvPr/>
        </p:nvSpPr>
        <p:spPr>
          <a:xfrm>
            <a:off x="7548331" y="2085330"/>
            <a:ext cx="1506688" cy="661988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sz="14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</a:p>
          <a:p>
            <a:pPr algn="ctr" eaLnBrk="1" hangingPunct="1">
              <a:defRPr/>
            </a:pPr>
            <a:r>
              <a:rPr lang="en-CA" sz="14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Damage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F4E5829-2811-403B-9C08-5C0EF6E25FC9}"/>
              </a:ext>
            </a:extLst>
          </p:cNvPr>
          <p:cNvCxnSpPr>
            <a:cxnSpLocks/>
          </p:cNvCxnSpPr>
          <p:nvPr/>
        </p:nvCxnSpPr>
        <p:spPr>
          <a:xfrm flipH="1" flipV="1">
            <a:off x="5582260" y="3373998"/>
            <a:ext cx="1743013" cy="8317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6E86181-0BF4-431E-88E0-102E919FFFB7}"/>
              </a:ext>
            </a:extLst>
          </p:cNvPr>
          <p:cNvSpPr/>
          <p:nvPr/>
        </p:nvSpPr>
        <p:spPr>
          <a:xfrm>
            <a:off x="1974308" y="2318911"/>
            <a:ext cx="2458456" cy="516024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en-CA" sz="16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en-CA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Crises</a:t>
            </a:r>
            <a:endParaRPr lang="en-CA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619D0AA-84CB-4EC8-95AE-540297442796}"/>
              </a:ext>
            </a:extLst>
          </p:cNvPr>
          <p:cNvCxnSpPr>
            <a:cxnSpLocks/>
          </p:cNvCxnSpPr>
          <p:nvPr/>
        </p:nvCxnSpPr>
        <p:spPr>
          <a:xfrm flipV="1">
            <a:off x="560960" y="1879703"/>
            <a:ext cx="1" cy="238964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54D3DAE-8A92-488B-B625-96B372E91DE8}"/>
              </a:ext>
            </a:extLst>
          </p:cNvPr>
          <p:cNvCxnSpPr>
            <a:cxnSpLocks/>
          </p:cNvCxnSpPr>
          <p:nvPr/>
        </p:nvCxnSpPr>
        <p:spPr>
          <a:xfrm flipV="1">
            <a:off x="3765081" y="5800779"/>
            <a:ext cx="2030969" cy="2041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B67FDCAB-DD78-4842-859A-C8103D3E1D7A}"/>
              </a:ext>
            </a:extLst>
          </p:cNvPr>
          <p:cNvSpPr/>
          <p:nvPr/>
        </p:nvSpPr>
        <p:spPr>
          <a:xfrm>
            <a:off x="5752799" y="1075707"/>
            <a:ext cx="1279718" cy="6219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Infectious Diseases (2021)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262E399-F8DB-4635-89F5-AEBD29CFFE74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5582262" y="3552186"/>
            <a:ext cx="1582028" cy="10306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5C19D6F-EC00-44E1-9120-95DA824E1CF0}"/>
              </a:ext>
            </a:extLst>
          </p:cNvPr>
          <p:cNvCxnSpPr>
            <a:cxnSpLocks/>
          </p:cNvCxnSpPr>
          <p:nvPr/>
        </p:nvCxnSpPr>
        <p:spPr>
          <a:xfrm flipH="1" flipV="1">
            <a:off x="4432766" y="4357025"/>
            <a:ext cx="2813333" cy="8322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CDCFEE0-710A-4524-AECE-419190037D2C}"/>
              </a:ext>
            </a:extLst>
          </p:cNvPr>
          <p:cNvSpPr/>
          <p:nvPr/>
        </p:nvSpPr>
        <p:spPr>
          <a:xfrm>
            <a:off x="7699939" y="2863944"/>
            <a:ext cx="1220471" cy="504735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 Weather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CE688A-8205-49B2-BB1C-DEA61685FB22}"/>
              </a:ext>
            </a:extLst>
          </p:cNvPr>
          <p:cNvSpPr/>
          <p:nvPr/>
        </p:nvSpPr>
        <p:spPr>
          <a:xfrm>
            <a:off x="7164290" y="3396166"/>
            <a:ext cx="1824999" cy="23733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594" indent="-228594">
              <a:buFont typeface="Arial" panose="020B0604020202020204" pitchFamily="34" charset="0"/>
              <a:buChar char="•"/>
              <a:defRPr/>
            </a:pPr>
            <a:r>
              <a:rPr lang="en-C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Livelihood crises</a:t>
            </a:r>
          </a:p>
          <a:p>
            <a:pPr marL="228594" indent="-228594">
              <a:buFont typeface="Arial" panose="020B0604020202020204" pitchFamily="34" charset="0"/>
              <a:buChar char="•"/>
              <a:defRPr/>
            </a:pPr>
            <a:r>
              <a:rPr lang="en-C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cohesion erosion</a:t>
            </a:r>
          </a:p>
          <a:p>
            <a:pPr marL="228594" indent="-228594">
              <a:buFont typeface="Arial" panose="020B0604020202020204" pitchFamily="34" charset="0"/>
              <a:buChar char="•"/>
              <a:defRPr/>
            </a:pPr>
            <a:r>
              <a:rPr lang="en-C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Involuntary migration</a:t>
            </a:r>
          </a:p>
          <a:p>
            <a:pPr marL="228594" indent="-228594">
              <a:buFont typeface="Arial" panose="020B0604020202020204" pitchFamily="34" charset="0"/>
              <a:buChar char="•"/>
              <a:defRPr/>
            </a:pPr>
            <a:r>
              <a:rPr lang="en-C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infrastructure failure</a:t>
            </a: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67C28C21-BF2A-48D9-B3CA-C8F8ED28CE7D}"/>
              </a:ext>
            </a:extLst>
          </p:cNvPr>
          <p:cNvSpPr/>
          <p:nvPr/>
        </p:nvSpPr>
        <p:spPr>
          <a:xfrm rot="19704281">
            <a:off x="3690196" y="3093770"/>
            <a:ext cx="2659585" cy="723571"/>
          </a:xfrm>
          <a:prstGeom prst="leftRightArrow">
            <a:avLst/>
          </a:prstGeom>
          <a:solidFill>
            <a:srgbClr val="C0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FB226A0-C671-4E3D-AE91-32DE087F52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5" y="566366"/>
            <a:ext cx="952548" cy="75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494A2F4-BC31-4379-BBF4-0102071B4676}"/>
              </a:ext>
            </a:extLst>
          </p:cNvPr>
          <p:cNvSpPr txBox="1"/>
          <p:nvPr/>
        </p:nvSpPr>
        <p:spPr>
          <a:xfrm>
            <a:off x="1611901" y="838605"/>
            <a:ext cx="3970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Risk Report 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68240D-14BE-4512-B8B0-63D58639D021}"/>
              </a:ext>
            </a:extLst>
          </p:cNvPr>
          <p:cNvSpPr txBox="1"/>
          <p:nvPr/>
        </p:nvSpPr>
        <p:spPr>
          <a:xfrm>
            <a:off x="232869" y="5941574"/>
            <a:ext cx="8534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Economic Forum   -   Global Risk Assessments</a:t>
            </a:r>
          </a:p>
          <a:p>
            <a:pPr algn="ctr"/>
            <a:r>
              <a:rPr lang="en-CA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 Weather Events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cold fronts, fires, </a:t>
            </a:r>
            <a:r>
              <a:rPr lang="en-US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floods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heat waves, windstorms etc.</a:t>
            </a:r>
            <a:endParaRPr lang="en-CA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40644EF-4ADF-4909-B59E-68721330388F}"/>
              </a:ext>
            </a:extLst>
          </p:cNvPr>
          <p:cNvSpPr/>
          <p:nvPr/>
        </p:nvSpPr>
        <p:spPr>
          <a:xfrm>
            <a:off x="1398562" y="4534888"/>
            <a:ext cx="2542410" cy="933324"/>
          </a:xfrm>
          <a:prstGeom prst="rect">
            <a:avLst/>
          </a:prstGeom>
          <a:solidFill>
            <a:srgbClr val="C0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Climate, Environmental and Societal  Risks Connected</a:t>
            </a:r>
          </a:p>
        </p:txBody>
      </p:sp>
    </p:spTree>
    <p:extLst>
      <p:ext uri="{BB962C8B-B14F-4D97-AF65-F5344CB8AC3E}">
        <p14:creationId xmlns:p14="http://schemas.microsoft.com/office/powerpoint/2010/main" val="22276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3" grpId="0" animBg="1"/>
      <p:bldP spid="2" grpId="0" animBg="1"/>
      <p:bldP spid="15" grpId="0" animBg="1"/>
      <p:bldP spid="18" grpId="0" animBg="1"/>
      <p:bldP spid="20" grpId="0" animBg="1"/>
      <p:bldP spid="21" grpId="0" animBg="1"/>
      <p:bldP spid="25" grpId="0" animBg="1"/>
      <p:bldP spid="30" grpId="0" animBg="1"/>
      <p:bldP spid="34" grpId="0" animBg="1"/>
      <p:bldP spid="17" grpId="0" animBg="1"/>
      <p:bldP spid="14" grpId="0" animBg="1"/>
      <p:bldP spid="45" grpId="0" animBg="1"/>
      <p:bldP spid="12" grpId="0" animBg="1"/>
      <p:bldP spid="23" grpId="0" animBg="1"/>
      <p:bldP spid="7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3CCAB-06D9-401B-B78C-472B44DF9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92696"/>
            <a:ext cx="8712968" cy="583264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GB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GB" altLang="en-US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 approach to research</a:t>
            </a:r>
            <a:r>
              <a:rPr lang="en-GB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disaster risk through: an international, multidisciplinary (</a:t>
            </a:r>
            <a:r>
              <a:rPr lang="en-GB" altLang="en-US" sz="1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natural, social, health, engineering, … sciences</a:t>
            </a:r>
            <a:r>
              <a:rPr lang="en-GB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collaborative research programme.  - </a:t>
            </a:r>
            <a:r>
              <a:rPr lang="en-C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Objectives: </a:t>
            </a:r>
          </a:p>
          <a:p>
            <a:pPr marL="0" indent="0" fontAlgn="base">
              <a:buNone/>
            </a:pPr>
            <a:r>
              <a:rPr lang="en-C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Characterisation of </a:t>
            </a:r>
            <a:r>
              <a:rPr lang="en-CA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hazard, vulnerability and risk</a:t>
            </a:r>
            <a:r>
              <a:rPr lang="en-C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fontAlgn="base"/>
            <a:r>
              <a:rPr lang="en-C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identifying hazards and vulnerabilities leading to risks; </a:t>
            </a:r>
            <a:r>
              <a:rPr lang="en-CA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Forensic Investigations -  FORIN   - Disaster Loss DATA</a:t>
            </a:r>
          </a:p>
          <a:p>
            <a:pPr lvl="1" fontAlgn="base"/>
            <a:r>
              <a:rPr lang="en-C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forecasting hazards and assessing risks; and</a:t>
            </a:r>
          </a:p>
          <a:p>
            <a:pPr lvl="1" fontAlgn="base"/>
            <a:r>
              <a:rPr lang="en-C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 dynamic modelling of risk.</a:t>
            </a:r>
            <a:endParaRPr lang="en-CA" sz="1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CA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CA" sz="1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decision-making </a:t>
            </a:r>
            <a:r>
              <a:rPr lang="en-CA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complex and changing risk context.  </a:t>
            </a:r>
            <a:r>
              <a:rPr lang="en-CA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interpretation to Action </a:t>
            </a:r>
          </a:p>
          <a:p>
            <a:pPr lvl="1" fontAlgn="base"/>
            <a:r>
              <a:rPr lang="en-CA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identifying relevant decision-making systems and their interactions;</a:t>
            </a:r>
          </a:p>
          <a:p>
            <a:pPr lvl="1" fontAlgn="base"/>
            <a:r>
              <a:rPr lang="en-CA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understanding decision-making in the context of environmental hazards;</a:t>
            </a:r>
          </a:p>
          <a:p>
            <a:pPr lvl="1" fontAlgn="base"/>
            <a:r>
              <a:rPr lang="en-CA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 improving the quality of decision-making practice</a:t>
            </a:r>
          </a:p>
          <a:p>
            <a:pPr marL="0" indent="0" fontAlgn="base">
              <a:buNone/>
            </a:pPr>
            <a:r>
              <a:rPr lang="en-CA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CA" sz="1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risk and curbing losses </a:t>
            </a:r>
            <a:r>
              <a:rPr lang="en-CA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knowledge-based actions. </a:t>
            </a:r>
          </a:p>
          <a:p>
            <a:pPr lvl="1" fontAlgn="base"/>
            <a:r>
              <a:rPr lang="en-CA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 Vulnerability assessments</a:t>
            </a:r>
          </a:p>
          <a:p>
            <a:pPr lvl="1" fontAlgn="base"/>
            <a:r>
              <a:rPr lang="en-CA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 Effective approaches to risk reduction</a:t>
            </a:r>
          </a:p>
          <a:p>
            <a:pPr fontAlgn="base"/>
            <a:r>
              <a:rPr lang="en-CA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Centres of Excellence (18)</a:t>
            </a:r>
          </a:p>
          <a:p>
            <a:pPr fontAlgn="base"/>
            <a:r>
              <a:rPr lang="en-C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Integrated Research on Disaster Risk (AIRDR)</a:t>
            </a:r>
            <a:endParaRPr lang="en-CA" sz="1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CA" sz="1800" u="sn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EC1897-4FF2-44D3-A234-D4D5E609ED7D}"/>
              </a:ext>
            </a:extLst>
          </p:cNvPr>
          <p:cNvSpPr>
            <a:spLocks/>
          </p:cNvSpPr>
          <p:nvPr/>
        </p:nvSpPr>
        <p:spPr bwMode="auto">
          <a:xfrm>
            <a:off x="-13387" y="4259"/>
            <a:ext cx="9180513" cy="760446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C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                          </a:t>
            </a:r>
            <a:r>
              <a:rPr lang="en-CA" b="1" dirty="0">
                <a:solidFill>
                  <a:schemeClr val="bg1"/>
                </a:solidFill>
                <a:cs typeface="Times New Roman" panose="02020603050405020304" pitchFamily="18" charset="0"/>
              </a:rPr>
              <a:t>Integrated Research </a:t>
            </a:r>
          </a:p>
          <a:p>
            <a:r>
              <a:rPr lang="en-CA" b="1" dirty="0">
                <a:solidFill>
                  <a:schemeClr val="bg1"/>
                </a:solidFill>
                <a:cs typeface="Times New Roman" panose="02020603050405020304" pitchFamily="18" charset="0"/>
              </a:rPr>
              <a:t>                               on Disaster Risk</a:t>
            </a:r>
            <a:endParaRPr lang="en-US" altLang="en-US" sz="1100" i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5" name="Picture 2" descr="F:\IRDR Historical\IRDR logos\LogoIRDR-Jpeg.jpg">
            <a:extLst>
              <a:ext uri="{FF2B5EF4-FFF2-40B4-BE49-F238E27FC236}">
                <a16:creationId xmlns:a16="http://schemas.microsoft.com/office/drawing/2014/main" id="{0D08E377-D436-4EBA-A526-9BBF70DB4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8468" r="7568" b="18919"/>
          <a:stretch>
            <a:fillRect/>
          </a:stretch>
        </p:blipFill>
        <p:spPr bwMode="auto">
          <a:xfrm>
            <a:off x="395536" y="44624"/>
            <a:ext cx="1368152" cy="5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C3AC8A-F96E-4233-B4B9-21DF79E8E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433904" cy="4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992EE0-1EDF-4BE2-AB87-4D244A383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116632"/>
            <a:ext cx="2266058" cy="576064"/>
          </a:xfrm>
          <a:prstGeom prst="rect">
            <a:avLst/>
          </a:prstGeom>
        </p:spPr>
      </p:pic>
      <p:pic>
        <p:nvPicPr>
          <p:cNvPr id="18" name="Picture 11" descr="World Conference on Disaster Risk Reduction">
            <a:extLst>
              <a:ext uri="{FF2B5EF4-FFF2-40B4-BE49-F238E27FC236}">
                <a16:creationId xmlns:a16="http://schemas.microsoft.com/office/drawing/2014/main" id="{7285C9A6-82BD-459E-8F11-90B7BBDB5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1" r="61276"/>
          <a:stretch>
            <a:fillRect/>
          </a:stretch>
        </p:blipFill>
        <p:spPr bwMode="auto">
          <a:xfrm>
            <a:off x="7452320" y="5157192"/>
            <a:ext cx="136842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837BF151-28A1-46D7-AD71-776C6C7A5729}"/>
              </a:ext>
            </a:extLst>
          </p:cNvPr>
          <p:cNvSpPr/>
          <p:nvPr/>
        </p:nvSpPr>
        <p:spPr>
          <a:xfrm rot="19562472">
            <a:off x="6746011" y="5861808"/>
            <a:ext cx="792964" cy="29142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423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building, outdoor, house, water&#10;&#10;Description automatically generated">
            <a:extLst>
              <a:ext uri="{FF2B5EF4-FFF2-40B4-BE49-F238E27FC236}">
                <a16:creationId xmlns:a16="http://schemas.microsoft.com/office/drawing/2014/main" id="{A6CC1885-2287-4DE5-BC00-EA799749F9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" y="3573016"/>
            <a:ext cx="3267835" cy="22322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35E27AE-A725-4E12-B155-5A98E4F49A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584" t="33621" r="21916" b="39731"/>
          <a:stretch/>
        </p:blipFill>
        <p:spPr>
          <a:xfrm>
            <a:off x="14554" y="1074322"/>
            <a:ext cx="3830048" cy="2511744"/>
          </a:xfrm>
          <a:prstGeom prst="rect">
            <a:avLst/>
          </a:prstGeom>
        </p:spPr>
      </p:pic>
      <p:sp>
        <p:nvSpPr>
          <p:cNvPr id="88068" name="Rectangle 3"/>
          <p:cNvSpPr>
            <a:spLocks/>
          </p:cNvSpPr>
          <p:nvPr/>
        </p:nvSpPr>
        <p:spPr bwMode="auto">
          <a:xfrm>
            <a:off x="0" y="-27383"/>
            <a:ext cx="9144000" cy="111822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747474"/>
              </a:buClr>
            </a:pPr>
            <a:r>
              <a:rPr lang="en-US" altLang="en-US" sz="2250" b="1" i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   </a:t>
            </a:r>
            <a:endParaRPr lang="en-US" altLang="en-US" b="1" dirty="0">
              <a:solidFill>
                <a:schemeClr val="bg1"/>
              </a:solidFill>
              <a:ea typeface="MS PGothic" panose="020B0600070205080204" pitchFamily="34" charset="-128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 fontAlgn="base"/>
            <a:r>
              <a:rPr lang="en-C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Meeting the Flooding Challenges</a:t>
            </a:r>
          </a:p>
          <a:p>
            <a:pPr algn="ctr" fontAlgn="base"/>
            <a:endParaRPr lang="en-CA" sz="2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2" name="Picture 1">
            <a:extLst>
              <a:ext uri="{FF2B5EF4-FFF2-40B4-BE49-F238E27FC236}">
                <a16:creationId xmlns:a16="http://schemas.microsoft.com/office/drawing/2014/main" id="{7E1182DE-BFCB-4D58-8D89-EAC5E6F65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3528392" cy="264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6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3486150" y="5543550"/>
            <a:ext cx="2171700" cy="34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6B8E3808-B037-491A-9A9A-61ED72E8E3E4}" type="slidenum">
              <a:rPr lang="en-US" altLang="en-US" sz="1050"/>
              <a:pPr algn="ctr"/>
              <a:t>17</a:t>
            </a:fld>
            <a:endParaRPr lang="en-US" altLang="en-US" sz="1050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371600" y="1028701"/>
            <a:ext cx="6478191" cy="39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100" b="1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pic>
        <p:nvPicPr>
          <p:cNvPr id="88069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r="14052" b="41490"/>
          <a:stretch>
            <a:fillRect/>
          </a:stretch>
        </p:blipFill>
        <p:spPr bwMode="auto">
          <a:xfrm>
            <a:off x="3131840" y="1052736"/>
            <a:ext cx="2509896" cy="232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1"/>
          <a:stretch/>
        </p:blipFill>
        <p:spPr bwMode="auto">
          <a:xfrm>
            <a:off x="5718545" y="3197367"/>
            <a:ext cx="3425455" cy="292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22292E6D-27F9-49B3-AD88-5B31E9AD00BF}"/>
              </a:ext>
            </a:extLst>
          </p:cNvPr>
          <p:cNvSpPr/>
          <p:nvPr/>
        </p:nvSpPr>
        <p:spPr>
          <a:xfrm rot="16200000">
            <a:off x="7524328" y="4221087"/>
            <a:ext cx="648073" cy="50405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883308-72F2-448A-A713-E0B7DB6F41CC}"/>
              </a:ext>
            </a:extLst>
          </p:cNvPr>
          <p:cNvSpPr/>
          <p:nvPr/>
        </p:nvSpPr>
        <p:spPr>
          <a:xfrm>
            <a:off x="6948264" y="3680130"/>
            <a:ext cx="1949564" cy="46895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</a:p>
        </p:txBody>
      </p:sp>
      <p:pic>
        <p:nvPicPr>
          <p:cNvPr id="14" name="Picture 13" descr="A group of people holding a sign posing for the camera&#10;&#10;Description automatically generated">
            <a:extLst>
              <a:ext uri="{FF2B5EF4-FFF2-40B4-BE49-F238E27FC236}">
                <a16:creationId xmlns:a16="http://schemas.microsoft.com/office/drawing/2014/main" id="{D3617654-CA6C-4435-B1CE-6A23807B76E0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0"/>
          <a:stretch/>
        </p:blipFill>
        <p:spPr>
          <a:xfrm>
            <a:off x="3131840" y="3212976"/>
            <a:ext cx="3096344" cy="259228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298A02B-72FA-4111-9A55-771AA9588052}"/>
              </a:ext>
            </a:extLst>
          </p:cNvPr>
          <p:cNvSpPr/>
          <p:nvPr/>
        </p:nvSpPr>
        <p:spPr>
          <a:xfrm>
            <a:off x="-11072" y="5805264"/>
            <a:ext cx="9155072" cy="105273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 Actions Needed – Thank you for your Actions.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2A0295-B083-47F6-B0A9-B539725801B4}"/>
              </a:ext>
            </a:extLst>
          </p:cNvPr>
          <p:cNvSpPr/>
          <p:nvPr/>
        </p:nvSpPr>
        <p:spPr>
          <a:xfrm>
            <a:off x="3563888" y="5157192"/>
            <a:ext cx="2304256" cy="72008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Unite Behind the SCIENCE</a:t>
            </a:r>
          </a:p>
          <a:p>
            <a:pPr algn="ctr"/>
            <a:r>
              <a:rPr lang="en-CA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THE EARTH</a:t>
            </a:r>
          </a:p>
        </p:txBody>
      </p:sp>
    </p:spTree>
    <p:extLst>
      <p:ext uri="{BB962C8B-B14F-4D97-AF65-F5344CB8AC3E}">
        <p14:creationId xmlns:p14="http://schemas.microsoft.com/office/powerpoint/2010/main" val="31852720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19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Right 9">
            <a:extLst>
              <a:ext uri="{FF2B5EF4-FFF2-40B4-BE49-F238E27FC236}">
                <a16:creationId xmlns:a16="http://schemas.microsoft.com/office/drawing/2014/main" id="{07AFED77-2029-4825-8612-C701D333D9A8}"/>
              </a:ext>
            </a:extLst>
          </p:cNvPr>
          <p:cNvSpPr/>
          <p:nvPr/>
        </p:nvSpPr>
        <p:spPr>
          <a:xfrm rot="10800000">
            <a:off x="1595957" y="1509343"/>
            <a:ext cx="5184576" cy="597438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6612CDA1-1B27-4F49-812A-3258B51E4652}"/>
              </a:ext>
            </a:extLst>
          </p:cNvPr>
          <p:cNvSpPr/>
          <p:nvPr/>
        </p:nvSpPr>
        <p:spPr>
          <a:xfrm>
            <a:off x="3131838" y="3683677"/>
            <a:ext cx="3354113" cy="566778"/>
          </a:xfrm>
          <a:prstGeom prst="lef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C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1996</a:t>
            </a:r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8521A112-9FE8-4BB8-997E-00FB0790D7C4}"/>
              </a:ext>
            </a:extLst>
          </p:cNvPr>
          <p:cNvSpPr/>
          <p:nvPr/>
        </p:nvSpPr>
        <p:spPr>
          <a:xfrm>
            <a:off x="3131840" y="3020734"/>
            <a:ext cx="3245138" cy="566778"/>
          </a:xfrm>
          <a:prstGeom prst="lef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C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1991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32AAAE1E-2B9A-4A39-9D61-4A51F0010173}"/>
              </a:ext>
            </a:extLst>
          </p:cNvPr>
          <p:cNvSpPr/>
          <p:nvPr/>
        </p:nvSpPr>
        <p:spPr>
          <a:xfrm>
            <a:off x="3131840" y="2348880"/>
            <a:ext cx="5015003" cy="629341"/>
          </a:xfrm>
          <a:prstGeom prst="lef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C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3266D0-DD7C-421B-9882-28CF0A7EE1D1}"/>
              </a:ext>
            </a:extLst>
          </p:cNvPr>
          <p:cNvSpPr/>
          <p:nvPr/>
        </p:nvSpPr>
        <p:spPr>
          <a:xfrm>
            <a:off x="464690" y="731448"/>
            <a:ext cx="726306" cy="58077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IGY</a:t>
            </a:r>
          </a:p>
          <a:p>
            <a:pPr algn="ctr">
              <a:defRPr/>
            </a:pPr>
            <a:r>
              <a:rPr lang="en-C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1957-8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02ADF2A-1C06-4205-BC4B-B1E40D15F6C4}"/>
              </a:ext>
            </a:extLst>
          </p:cNvPr>
          <p:cNvSpPr/>
          <p:nvPr/>
        </p:nvSpPr>
        <p:spPr>
          <a:xfrm>
            <a:off x="1331640" y="697893"/>
            <a:ext cx="3096344" cy="629339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1967</a:t>
            </a:r>
            <a:r>
              <a:rPr lang="en-C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C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91DC2B-9E5C-4E4A-B6F5-6BB19782C0FB}"/>
              </a:ext>
            </a:extLst>
          </p:cNvPr>
          <p:cNvSpPr/>
          <p:nvPr/>
        </p:nvSpPr>
        <p:spPr>
          <a:xfrm>
            <a:off x="1946344" y="736253"/>
            <a:ext cx="1711256" cy="50405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Atmospheric Research Program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A12FAB4A-CA4F-48C1-BB59-2E802A785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2"/>
            <a:ext cx="1931879" cy="81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B53234DC-F509-42E2-A714-DE2EADEC4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627" y="2967864"/>
            <a:ext cx="1537486" cy="71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DD864BB-A8F9-4079-B4EE-2CA5A0D4D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62561"/>
            <a:ext cx="1482590" cy="50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Callout: Left Arrow 29">
            <a:extLst>
              <a:ext uri="{FF2B5EF4-FFF2-40B4-BE49-F238E27FC236}">
                <a16:creationId xmlns:a16="http://schemas.microsoft.com/office/drawing/2014/main" id="{242C4414-A589-4671-AC07-715146A99A76}"/>
              </a:ext>
            </a:extLst>
          </p:cNvPr>
          <p:cNvSpPr/>
          <p:nvPr/>
        </p:nvSpPr>
        <p:spPr>
          <a:xfrm>
            <a:off x="1699366" y="2320973"/>
            <a:ext cx="1432472" cy="1991676"/>
          </a:xfrm>
          <a:prstGeom prst="leftArrowCallou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CA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CA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CA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C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</a:t>
            </a:r>
          </a:p>
          <a:p>
            <a:pPr algn="ctr"/>
            <a:r>
              <a:rPr lang="en-C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</a:p>
          <a:p>
            <a:pPr algn="ctr"/>
            <a:r>
              <a:rPr lang="en-C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</a:p>
        </p:txBody>
      </p:sp>
      <p:sp>
        <p:nvSpPr>
          <p:cNvPr id="31" name="Arrow: Left 30">
            <a:extLst>
              <a:ext uri="{FF2B5EF4-FFF2-40B4-BE49-F238E27FC236}">
                <a16:creationId xmlns:a16="http://schemas.microsoft.com/office/drawing/2014/main" id="{35BE2615-6E46-4CDC-A5EA-81CB50C02599}"/>
              </a:ext>
            </a:extLst>
          </p:cNvPr>
          <p:cNvSpPr/>
          <p:nvPr/>
        </p:nvSpPr>
        <p:spPr>
          <a:xfrm>
            <a:off x="1699364" y="5803466"/>
            <a:ext cx="5708674" cy="566778"/>
          </a:xfrm>
          <a:prstGeom prst="lef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C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1992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8797A5F-CADA-4FA1-94D1-DE69AF5689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225" y="5796302"/>
            <a:ext cx="1695687" cy="581106"/>
          </a:xfrm>
          <a:prstGeom prst="rect">
            <a:avLst/>
          </a:prstGeom>
        </p:spPr>
      </p:pic>
      <p:sp>
        <p:nvSpPr>
          <p:cNvPr id="32" name="Arrow: Left 31">
            <a:extLst>
              <a:ext uri="{FF2B5EF4-FFF2-40B4-BE49-F238E27FC236}">
                <a16:creationId xmlns:a16="http://schemas.microsoft.com/office/drawing/2014/main" id="{369311F9-EE0B-4E11-A1DE-8C227D5909D1}"/>
              </a:ext>
            </a:extLst>
          </p:cNvPr>
          <p:cNvSpPr/>
          <p:nvPr/>
        </p:nvSpPr>
        <p:spPr>
          <a:xfrm>
            <a:off x="1699365" y="4365429"/>
            <a:ext cx="2751491" cy="566778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C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2F664F2-2B23-4B86-9A19-9517895E8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78" y="4434139"/>
            <a:ext cx="1555833" cy="482181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33" name="Arrow: Left 32">
            <a:extLst>
              <a:ext uri="{FF2B5EF4-FFF2-40B4-BE49-F238E27FC236}">
                <a16:creationId xmlns:a16="http://schemas.microsoft.com/office/drawing/2014/main" id="{D9D42CF9-B637-4506-8DEA-1B7BEC54A58F}"/>
              </a:ext>
            </a:extLst>
          </p:cNvPr>
          <p:cNvSpPr/>
          <p:nvPr/>
        </p:nvSpPr>
        <p:spPr>
          <a:xfrm>
            <a:off x="1699364" y="5157192"/>
            <a:ext cx="2080548" cy="566778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C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7A1CD1-8A0D-405A-B144-A7CD13FC93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279" y="5227184"/>
            <a:ext cx="1087135" cy="401767"/>
          </a:xfrm>
          <a:prstGeom prst="rect">
            <a:avLst/>
          </a:prstGeom>
        </p:spPr>
      </p:pic>
      <p:sp>
        <p:nvSpPr>
          <p:cNvPr id="41" name="Arrow: Right 40">
            <a:extLst>
              <a:ext uri="{FF2B5EF4-FFF2-40B4-BE49-F238E27FC236}">
                <a16:creationId xmlns:a16="http://schemas.microsoft.com/office/drawing/2014/main" id="{8E05747A-6A70-4AEC-9991-628C398A35D1}"/>
              </a:ext>
            </a:extLst>
          </p:cNvPr>
          <p:cNvSpPr/>
          <p:nvPr/>
        </p:nvSpPr>
        <p:spPr>
          <a:xfrm>
            <a:off x="4450857" y="692882"/>
            <a:ext cx="2016224" cy="647886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C797B7F-7A0F-4616-8C0B-3EC2475610B2}"/>
              </a:ext>
            </a:extLst>
          </p:cNvPr>
          <p:cNvSpPr/>
          <p:nvPr/>
        </p:nvSpPr>
        <p:spPr>
          <a:xfrm>
            <a:off x="5512882" y="1364768"/>
            <a:ext cx="864096" cy="246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DA7C90B-C682-40FF-B088-86B67C6A1853}"/>
              </a:ext>
            </a:extLst>
          </p:cNvPr>
          <p:cNvSpPr/>
          <p:nvPr/>
        </p:nvSpPr>
        <p:spPr>
          <a:xfrm>
            <a:off x="5573801" y="1484784"/>
            <a:ext cx="864096" cy="16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8105B0A-6AA5-4BB0-ACA8-173DE084D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04" y="2445498"/>
            <a:ext cx="828831" cy="828831"/>
          </a:xfrm>
          <a:prstGeom prst="rect">
            <a:avLst/>
          </a:prstGeom>
        </p:spPr>
      </p:pic>
      <p:sp>
        <p:nvSpPr>
          <p:cNvPr id="39" name="Rectangle 3">
            <a:extLst>
              <a:ext uri="{FF2B5EF4-FFF2-40B4-BE49-F238E27FC236}">
                <a16:creationId xmlns:a16="http://schemas.microsoft.com/office/drawing/2014/main" id="{1BFD74A0-1777-4592-B733-323CDC9D63D6}"/>
              </a:ext>
            </a:extLst>
          </p:cNvPr>
          <p:cNvSpPr>
            <a:spLocks/>
          </p:cNvSpPr>
          <p:nvPr/>
        </p:nvSpPr>
        <p:spPr bwMode="auto">
          <a:xfrm>
            <a:off x="-1700" y="-14296"/>
            <a:ext cx="9145700" cy="6477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Strong Scientific Programs  for Climate– Science to Policy to Actions</a:t>
            </a:r>
          </a:p>
          <a:p>
            <a:endParaRPr lang="en-US" altLang="en-US" sz="1050" i="1" dirty="0">
              <a:solidFill>
                <a:srgbClr val="FFFFFF"/>
              </a:solidFill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8B734572-1892-4A73-ACF6-1BD8F8BE75E0}"/>
              </a:ext>
            </a:extLst>
          </p:cNvPr>
          <p:cNvSpPr/>
          <p:nvPr/>
        </p:nvSpPr>
        <p:spPr>
          <a:xfrm rot="16200000">
            <a:off x="1065402" y="868129"/>
            <a:ext cx="312983" cy="34180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BA336A7-3884-44FE-9EE9-3CDAF8C9635B}"/>
              </a:ext>
            </a:extLst>
          </p:cNvPr>
          <p:cNvSpPr/>
          <p:nvPr/>
        </p:nvSpPr>
        <p:spPr>
          <a:xfrm rot="5400000">
            <a:off x="2840877" y="3431931"/>
            <a:ext cx="725942" cy="244827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7A80D09-92DC-4647-A028-9630D5A1DA1C}"/>
              </a:ext>
            </a:extLst>
          </p:cNvPr>
          <p:cNvSpPr/>
          <p:nvPr/>
        </p:nvSpPr>
        <p:spPr>
          <a:xfrm>
            <a:off x="6247912" y="4902892"/>
            <a:ext cx="2239596" cy="72652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Indian Ocean</a:t>
            </a:r>
          </a:p>
          <a:p>
            <a:pPr algn="ctr"/>
            <a:r>
              <a:rPr lang="en-C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Tsunami - 2004</a:t>
            </a:r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2B1BA46F-6AA5-4E3A-8E67-27364EB88506}"/>
              </a:ext>
            </a:extLst>
          </p:cNvPr>
          <p:cNvSpPr/>
          <p:nvPr/>
        </p:nvSpPr>
        <p:spPr>
          <a:xfrm rot="7529243">
            <a:off x="4709936" y="4489575"/>
            <a:ext cx="247432" cy="98388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C6C674-15CC-499C-9808-CC9E5A2C4B15}"/>
              </a:ext>
            </a:extLst>
          </p:cNvPr>
          <p:cNvSpPr/>
          <p:nvPr/>
        </p:nvSpPr>
        <p:spPr>
          <a:xfrm>
            <a:off x="4265540" y="5002486"/>
            <a:ext cx="1961108" cy="5565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Hyogo Framework - 2005</a:t>
            </a:r>
          </a:p>
        </p:txBody>
      </p:sp>
      <p:sp>
        <p:nvSpPr>
          <p:cNvPr id="9" name="Arrow: U-Turn 8">
            <a:extLst>
              <a:ext uri="{FF2B5EF4-FFF2-40B4-BE49-F238E27FC236}">
                <a16:creationId xmlns:a16="http://schemas.microsoft.com/office/drawing/2014/main" id="{E72A255D-9B7D-41E8-B777-BC3C2EDEDB6A}"/>
              </a:ext>
            </a:extLst>
          </p:cNvPr>
          <p:cNvSpPr/>
          <p:nvPr/>
        </p:nvSpPr>
        <p:spPr>
          <a:xfrm rot="5400000">
            <a:off x="5874877" y="-703422"/>
            <a:ext cx="1412613" cy="429347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6CC15A-5650-43EA-937F-BA2460987A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17" y="705354"/>
            <a:ext cx="2124371" cy="688375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75B5E9EC-D7F0-4E69-9BB7-99C1F088CD1E}"/>
              </a:ext>
            </a:extLst>
          </p:cNvPr>
          <p:cNvSpPr/>
          <p:nvPr/>
        </p:nvSpPr>
        <p:spPr>
          <a:xfrm>
            <a:off x="6774273" y="600036"/>
            <a:ext cx="2302547" cy="158195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determine: </a:t>
            </a:r>
          </a:p>
          <a:p>
            <a:r>
              <a:rPr lang="en-CA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predictability of climate; and effects  of human activities on climate.</a:t>
            </a:r>
            <a:endParaRPr lang="en-C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4507541-6E57-40A9-A7CA-41885D298E02}"/>
              </a:ext>
            </a:extLst>
          </p:cNvPr>
          <p:cNvSpPr/>
          <p:nvPr/>
        </p:nvSpPr>
        <p:spPr>
          <a:xfrm>
            <a:off x="3497861" y="1163404"/>
            <a:ext cx="1861715" cy="5271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C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World Climate Conference - 1979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3FD41E-6F9E-4924-AF92-E111EF5C0034}"/>
              </a:ext>
            </a:extLst>
          </p:cNvPr>
          <p:cNvSpPr txBox="1"/>
          <p:nvPr/>
        </p:nvSpPr>
        <p:spPr>
          <a:xfrm>
            <a:off x="6671560" y="3088563"/>
            <a:ext cx="2302547" cy="147732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 on climate change mechanisms that are affecting extreme weather conditions.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FD2185-AA10-4B40-9457-7ADC48C7F27B}"/>
              </a:ext>
            </a:extLst>
          </p:cNvPr>
          <p:cNvSpPr txBox="1"/>
          <p:nvPr/>
        </p:nvSpPr>
        <p:spPr>
          <a:xfrm>
            <a:off x="5004048" y="3762561"/>
            <a:ext cx="100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</a:p>
        </p:txBody>
      </p:sp>
    </p:spTree>
    <p:extLst>
      <p:ext uri="{BB962C8B-B14F-4D97-AF65-F5344CB8AC3E}">
        <p14:creationId xmlns:p14="http://schemas.microsoft.com/office/powerpoint/2010/main" val="102555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19" grpId="0" animBg="1"/>
      <p:bldP spid="6" grpId="0" animBg="1"/>
      <p:bldP spid="30" grpId="0" animBg="1"/>
      <p:bldP spid="31" grpId="0" animBg="1"/>
      <p:bldP spid="32" grpId="0" animBg="1"/>
      <p:bldP spid="33" grpId="0" animBg="1"/>
      <p:bldP spid="41" grpId="0" animBg="1"/>
      <p:bldP spid="62" grpId="0" animBg="1"/>
      <p:bldP spid="44" grpId="0" animBg="1"/>
      <p:bldP spid="58" grpId="0" animBg="1"/>
      <p:bldP spid="45" grpId="0" animBg="1"/>
      <p:bldP spid="9" grpId="0" animBg="1"/>
      <p:bldP spid="64" grpId="0" animBg="1"/>
      <p:bldP spid="47" grpId="0" animBg="1"/>
      <p:bldP spid="11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C5211-2D74-489C-8871-60DD5BD1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C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Intergovernmental Panel on Climate Change - IPCC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6A651-9F0D-4527-8D77-EC0EC1429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26360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CA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Created in 1988  - to assess and synthesize the </a:t>
            </a:r>
            <a:r>
              <a:rPr lang="en-CA" sz="2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policy-relevant </a:t>
            </a:r>
            <a:r>
              <a:rPr lang="en-CA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results of peer reviewed published research and other credible and open sources</a:t>
            </a:r>
            <a:r>
              <a:rPr lang="en-CA" sz="2200" b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spcAft>
                <a:spcPts val="600"/>
              </a:spcAft>
            </a:pPr>
            <a:r>
              <a:rPr lang="en-CA" sz="2200" b="1" dirty="0">
                <a:solidFill>
                  <a:srgbClr val="3937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IPCC is structured with three Working Groups: </a:t>
            </a:r>
          </a:p>
          <a:p>
            <a:pPr lvl="1">
              <a:spcAft>
                <a:spcPts val="600"/>
              </a:spcAft>
            </a:pPr>
            <a:r>
              <a:rPr lang="en-CA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Working Group I - </a:t>
            </a:r>
            <a:r>
              <a:rPr lang="en-CA" sz="2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examines the physical science, contributing to an ever-strengthening </a:t>
            </a:r>
            <a:r>
              <a:rPr lang="en-CA" sz="22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of how the climate system works, and how it is changing in response to human activity</a:t>
            </a:r>
            <a:r>
              <a:rPr lang="en-CA" sz="2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CA" sz="2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CA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Working Group II - assesses the impacts, adaptation and vulnerabilities; </a:t>
            </a:r>
          </a:p>
          <a:p>
            <a:pPr lvl="1">
              <a:spcAft>
                <a:spcPts val="600"/>
              </a:spcAft>
            </a:pPr>
            <a:r>
              <a:rPr lang="en-CA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Working Group III focuses on climate change mitigation, </a:t>
            </a:r>
            <a:endParaRPr lang="en-CA" sz="2200" b="1" dirty="0">
              <a:solidFill>
                <a:srgbClr val="44444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Question: </a:t>
            </a:r>
            <a:r>
              <a:rPr lang="en-CA" sz="22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 the climate changed and is the change due to human activities?</a:t>
            </a:r>
            <a:r>
              <a:rPr lang="en-CA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Fifth Assessment Report (AR5, 2013-14): “</a:t>
            </a:r>
            <a:r>
              <a:rPr lang="en-US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</a:t>
            </a:r>
            <a:r>
              <a:rPr lang="en-US" sz="2200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extremely likely </a:t>
            </a:r>
            <a:r>
              <a:rPr lang="en-US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</a:t>
            </a:r>
            <a:r>
              <a:rPr lang="en-US" sz="22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human influence</a:t>
            </a:r>
            <a:r>
              <a:rPr lang="en-US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has been the </a:t>
            </a:r>
            <a:r>
              <a:rPr lang="en-US" sz="22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dominant cause </a:t>
            </a:r>
            <a:r>
              <a:rPr lang="en-US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observed warming since the mid-20th century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CA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19EF26-9D3E-42FA-8605-8C240A83855C}"/>
              </a:ext>
            </a:extLst>
          </p:cNvPr>
          <p:cNvSpPr/>
          <p:nvPr/>
        </p:nvSpPr>
        <p:spPr>
          <a:xfrm>
            <a:off x="683568" y="545823"/>
            <a:ext cx="1152128" cy="508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IPCC</a:t>
            </a:r>
          </a:p>
        </p:txBody>
      </p:sp>
    </p:spTree>
    <p:extLst>
      <p:ext uri="{BB962C8B-B14F-4D97-AF65-F5344CB8AC3E}">
        <p14:creationId xmlns:p14="http://schemas.microsoft.com/office/powerpoint/2010/main" val="223577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Right 9">
            <a:extLst>
              <a:ext uri="{FF2B5EF4-FFF2-40B4-BE49-F238E27FC236}">
                <a16:creationId xmlns:a16="http://schemas.microsoft.com/office/drawing/2014/main" id="{07AFED77-2029-4825-8612-C701D333D9A8}"/>
              </a:ext>
            </a:extLst>
          </p:cNvPr>
          <p:cNvSpPr/>
          <p:nvPr/>
        </p:nvSpPr>
        <p:spPr>
          <a:xfrm rot="10800000">
            <a:off x="1914163" y="1509343"/>
            <a:ext cx="4866369" cy="597438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Arrow: U-Turn 8">
            <a:extLst>
              <a:ext uri="{FF2B5EF4-FFF2-40B4-BE49-F238E27FC236}">
                <a16:creationId xmlns:a16="http://schemas.microsoft.com/office/drawing/2014/main" id="{E72A255D-9B7D-41E8-B777-BC3C2EDEDB6A}"/>
              </a:ext>
            </a:extLst>
          </p:cNvPr>
          <p:cNvSpPr/>
          <p:nvPr/>
        </p:nvSpPr>
        <p:spPr>
          <a:xfrm rot="5400000">
            <a:off x="5874877" y="-703422"/>
            <a:ext cx="1412613" cy="429347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6612CDA1-1B27-4F49-812A-3258B51E4652}"/>
              </a:ext>
            </a:extLst>
          </p:cNvPr>
          <p:cNvSpPr/>
          <p:nvPr/>
        </p:nvSpPr>
        <p:spPr>
          <a:xfrm>
            <a:off x="3131838" y="3683677"/>
            <a:ext cx="3354113" cy="566778"/>
          </a:xfrm>
          <a:prstGeom prst="lef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C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1996</a:t>
            </a:r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8521A112-9FE8-4BB8-997E-00FB0790D7C4}"/>
              </a:ext>
            </a:extLst>
          </p:cNvPr>
          <p:cNvSpPr/>
          <p:nvPr/>
        </p:nvSpPr>
        <p:spPr>
          <a:xfrm>
            <a:off x="3131840" y="3020734"/>
            <a:ext cx="3182846" cy="566778"/>
          </a:xfrm>
          <a:prstGeom prst="lef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C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1991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32AAAE1E-2B9A-4A39-9D61-4A51F0010173}"/>
              </a:ext>
            </a:extLst>
          </p:cNvPr>
          <p:cNvSpPr/>
          <p:nvPr/>
        </p:nvSpPr>
        <p:spPr>
          <a:xfrm>
            <a:off x="3131840" y="2348880"/>
            <a:ext cx="5015003" cy="629341"/>
          </a:xfrm>
          <a:prstGeom prst="lef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C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3266D0-DD7C-421B-9882-28CF0A7EE1D1}"/>
              </a:ext>
            </a:extLst>
          </p:cNvPr>
          <p:cNvSpPr/>
          <p:nvPr/>
        </p:nvSpPr>
        <p:spPr>
          <a:xfrm>
            <a:off x="464690" y="731448"/>
            <a:ext cx="726306" cy="58077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IGY</a:t>
            </a:r>
          </a:p>
          <a:p>
            <a:pPr algn="ctr">
              <a:defRPr/>
            </a:pPr>
            <a:r>
              <a:rPr lang="en-C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1957-8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02ADF2A-1C06-4205-BC4B-B1E40D15F6C4}"/>
              </a:ext>
            </a:extLst>
          </p:cNvPr>
          <p:cNvSpPr/>
          <p:nvPr/>
        </p:nvSpPr>
        <p:spPr>
          <a:xfrm>
            <a:off x="1331640" y="697893"/>
            <a:ext cx="3096344" cy="629339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1967</a:t>
            </a:r>
            <a:r>
              <a:rPr lang="en-C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C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91DC2B-9E5C-4E4A-B6F5-6BB19782C0FB}"/>
              </a:ext>
            </a:extLst>
          </p:cNvPr>
          <p:cNvSpPr/>
          <p:nvPr/>
        </p:nvSpPr>
        <p:spPr>
          <a:xfrm>
            <a:off x="1946344" y="736253"/>
            <a:ext cx="1711256" cy="50405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Atmospheric Research Program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A12FAB4A-CA4F-48C1-BB59-2E802A785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2"/>
            <a:ext cx="1931879" cy="81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B53234DC-F509-42E2-A714-DE2EADEC4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627" y="2967864"/>
            <a:ext cx="1537486" cy="71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DD864BB-A8F9-4079-B4EE-2CA5A0D4D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62561"/>
            <a:ext cx="1482590" cy="50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Callout: Left Arrow 29">
            <a:extLst>
              <a:ext uri="{FF2B5EF4-FFF2-40B4-BE49-F238E27FC236}">
                <a16:creationId xmlns:a16="http://schemas.microsoft.com/office/drawing/2014/main" id="{242C4414-A589-4671-AC07-715146A99A76}"/>
              </a:ext>
            </a:extLst>
          </p:cNvPr>
          <p:cNvSpPr/>
          <p:nvPr/>
        </p:nvSpPr>
        <p:spPr>
          <a:xfrm>
            <a:off x="1699366" y="2320973"/>
            <a:ext cx="1432472" cy="1991676"/>
          </a:xfrm>
          <a:prstGeom prst="leftArrowCallou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CA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CA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CA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C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</a:t>
            </a:r>
          </a:p>
          <a:p>
            <a:pPr algn="ctr"/>
            <a:r>
              <a:rPr lang="en-C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</a:p>
          <a:p>
            <a:pPr algn="r"/>
            <a:r>
              <a:rPr lang="en-C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</a:p>
        </p:txBody>
      </p:sp>
      <p:sp>
        <p:nvSpPr>
          <p:cNvPr id="31" name="Arrow: Left 30">
            <a:extLst>
              <a:ext uri="{FF2B5EF4-FFF2-40B4-BE49-F238E27FC236}">
                <a16:creationId xmlns:a16="http://schemas.microsoft.com/office/drawing/2014/main" id="{35BE2615-6E46-4CDC-A5EA-81CB50C02599}"/>
              </a:ext>
            </a:extLst>
          </p:cNvPr>
          <p:cNvSpPr/>
          <p:nvPr/>
        </p:nvSpPr>
        <p:spPr>
          <a:xfrm>
            <a:off x="1818804" y="5803466"/>
            <a:ext cx="5589234" cy="566778"/>
          </a:xfrm>
          <a:prstGeom prst="lef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C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1992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8797A5F-CADA-4FA1-94D1-DE69AF5689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225" y="5796302"/>
            <a:ext cx="1695687" cy="5811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2F664F2-2B23-4B86-9A19-9517895E8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78" y="4434139"/>
            <a:ext cx="1555833" cy="482181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33" name="Arrow: Left 32">
            <a:extLst>
              <a:ext uri="{FF2B5EF4-FFF2-40B4-BE49-F238E27FC236}">
                <a16:creationId xmlns:a16="http://schemas.microsoft.com/office/drawing/2014/main" id="{D9D42CF9-B637-4506-8DEA-1B7BEC54A58F}"/>
              </a:ext>
            </a:extLst>
          </p:cNvPr>
          <p:cNvSpPr/>
          <p:nvPr/>
        </p:nvSpPr>
        <p:spPr>
          <a:xfrm>
            <a:off x="1818804" y="5157192"/>
            <a:ext cx="1961108" cy="566778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C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7A1CD1-8A0D-405A-B144-A7CD13FC93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279" y="5227184"/>
            <a:ext cx="1087135" cy="401767"/>
          </a:xfrm>
          <a:prstGeom prst="rect">
            <a:avLst/>
          </a:prstGeom>
        </p:spPr>
      </p:pic>
      <p:sp>
        <p:nvSpPr>
          <p:cNvPr id="41" name="Arrow: Right 40">
            <a:extLst>
              <a:ext uri="{FF2B5EF4-FFF2-40B4-BE49-F238E27FC236}">
                <a16:creationId xmlns:a16="http://schemas.microsoft.com/office/drawing/2014/main" id="{8E05747A-6A70-4AEC-9991-628C398A35D1}"/>
              </a:ext>
            </a:extLst>
          </p:cNvPr>
          <p:cNvSpPr/>
          <p:nvPr/>
        </p:nvSpPr>
        <p:spPr>
          <a:xfrm>
            <a:off x="4450857" y="692882"/>
            <a:ext cx="2016224" cy="647886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6CC15A-5650-43EA-937F-BA2460987A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518" y="676392"/>
            <a:ext cx="2124371" cy="6883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8105B0A-6AA5-4BB0-ACA8-173DE084D8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04" y="2445498"/>
            <a:ext cx="828831" cy="82883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4507541-6E57-40A9-A7CA-41885D298E02}"/>
              </a:ext>
            </a:extLst>
          </p:cNvPr>
          <p:cNvSpPr/>
          <p:nvPr/>
        </p:nvSpPr>
        <p:spPr>
          <a:xfrm>
            <a:off x="3497861" y="1163404"/>
            <a:ext cx="1861715" cy="5271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C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World Climate Conference - 1979</a:t>
            </a:r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8B734572-1892-4A73-ACF6-1BD8F8BE75E0}"/>
              </a:ext>
            </a:extLst>
          </p:cNvPr>
          <p:cNvSpPr/>
          <p:nvPr/>
        </p:nvSpPr>
        <p:spPr>
          <a:xfrm rot="16200000">
            <a:off x="1065402" y="868129"/>
            <a:ext cx="312983" cy="34180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9273FFC-DCC4-4ABA-B87F-36FC941CC1D4}"/>
              </a:ext>
            </a:extLst>
          </p:cNvPr>
          <p:cNvSpPr/>
          <p:nvPr/>
        </p:nvSpPr>
        <p:spPr>
          <a:xfrm>
            <a:off x="6314685" y="3159896"/>
            <a:ext cx="1931879" cy="5565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C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World Climate Conference - 1990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11FE8F3-5735-4D16-A977-7E9145C63D12}"/>
              </a:ext>
            </a:extLst>
          </p:cNvPr>
          <p:cNvSpPr/>
          <p:nvPr/>
        </p:nvSpPr>
        <p:spPr>
          <a:xfrm>
            <a:off x="5246094" y="4239409"/>
            <a:ext cx="1807334" cy="5565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 Summit</a:t>
            </a:r>
          </a:p>
          <a:p>
            <a:pPr algn="ctr"/>
            <a:r>
              <a:rPr lang="en-C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UNFCCC - 1992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BA336A7-3884-44FE-9EE9-3CDAF8C9635B}"/>
              </a:ext>
            </a:extLst>
          </p:cNvPr>
          <p:cNvSpPr/>
          <p:nvPr/>
        </p:nvSpPr>
        <p:spPr>
          <a:xfrm rot="5400000">
            <a:off x="2840877" y="3431931"/>
            <a:ext cx="725942" cy="244827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5B5E9EC-D7F0-4E69-9BB7-99C1F088CD1E}"/>
              </a:ext>
            </a:extLst>
          </p:cNvPr>
          <p:cNvSpPr/>
          <p:nvPr/>
        </p:nvSpPr>
        <p:spPr>
          <a:xfrm>
            <a:off x="7383397" y="548680"/>
            <a:ext cx="1728192" cy="88716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1980’s – science statements on changing climate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7A80D09-92DC-4647-A028-9630D5A1DA1C}"/>
              </a:ext>
            </a:extLst>
          </p:cNvPr>
          <p:cNvSpPr/>
          <p:nvPr/>
        </p:nvSpPr>
        <p:spPr>
          <a:xfrm>
            <a:off x="6247912" y="4902892"/>
            <a:ext cx="2239596" cy="72652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Indian Ocean</a:t>
            </a:r>
          </a:p>
          <a:p>
            <a:pPr algn="ctr"/>
            <a:r>
              <a:rPr lang="en-C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Tsunami - 2004</a:t>
            </a:r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2B1BA46F-6AA5-4E3A-8E67-27364EB88506}"/>
              </a:ext>
            </a:extLst>
          </p:cNvPr>
          <p:cNvSpPr/>
          <p:nvPr/>
        </p:nvSpPr>
        <p:spPr>
          <a:xfrm rot="7529243">
            <a:off x="4709936" y="4489575"/>
            <a:ext cx="247432" cy="98388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C6C674-15CC-499C-9808-CC9E5A2C4B15}"/>
              </a:ext>
            </a:extLst>
          </p:cNvPr>
          <p:cNvSpPr/>
          <p:nvPr/>
        </p:nvSpPr>
        <p:spPr>
          <a:xfrm>
            <a:off x="4265540" y="5002486"/>
            <a:ext cx="1961108" cy="5565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Hyogo Framework - 2005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66A203F-6E58-46CF-9D2A-4D7498FED9C9}"/>
              </a:ext>
            </a:extLst>
          </p:cNvPr>
          <p:cNvSpPr/>
          <p:nvPr/>
        </p:nvSpPr>
        <p:spPr>
          <a:xfrm>
            <a:off x="7777150" y="1971988"/>
            <a:ext cx="1354175" cy="435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IPCC-1988</a:t>
            </a: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195C4E3F-86BB-4EDA-BF92-FFBFCF957C9F}"/>
              </a:ext>
            </a:extLst>
          </p:cNvPr>
          <p:cNvSpPr/>
          <p:nvPr/>
        </p:nvSpPr>
        <p:spPr>
          <a:xfrm rot="18059440">
            <a:off x="6994343" y="1006458"/>
            <a:ext cx="341615" cy="13831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C36CD5C1-711B-4A9C-865A-374FCBBA91D4}"/>
              </a:ext>
            </a:extLst>
          </p:cNvPr>
          <p:cNvSpPr/>
          <p:nvPr/>
        </p:nvSpPr>
        <p:spPr>
          <a:xfrm rot="15348694">
            <a:off x="7079960" y="1808287"/>
            <a:ext cx="282297" cy="1218446"/>
          </a:xfrm>
          <a:prstGeom prst="downArrow">
            <a:avLst>
              <a:gd name="adj1" fmla="val 4318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4A8E1E7-BFAE-40E9-A1A7-97EA598B3BFE}"/>
              </a:ext>
            </a:extLst>
          </p:cNvPr>
          <p:cNvSpPr/>
          <p:nvPr/>
        </p:nvSpPr>
        <p:spPr>
          <a:xfrm>
            <a:off x="8093462" y="2599217"/>
            <a:ext cx="862673" cy="35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AR1</a:t>
            </a:r>
          </a:p>
        </p:txBody>
      </p:sp>
      <p:sp>
        <p:nvSpPr>
          <p:cNvPr id="46" name="Arrow: Bent 45">
            <a:extLst>
              <a:ext uri="{FF2B5EF4-FFF2-40B4-BE49-F238E27FC236}">
                <a16:creationId xmlns:a16="http://schemas.microsoft.com/office/drawing/2014/main" id="{2D809031-0804-49EB-A1CE-0DF34536571C}"/>
              </a:ext>
            </a:extLst>
          </p:cNvPr>
          <p:cNvSpPr/>
          <p:nvPr/>
        </p:nvSpPr>
        <p:spPr>
          <a:xfrm rot="10800000">
            <a:off x="8219080" y="2978221"/>
            <a:ext cx="679245" cy="52230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2922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50" name="Arrow: Bent 49">
            <a:extLst>
              <a:ext uri="{FF2B5EF4-FFF2-40B4-BE49-F238E27FC236}">
                <a16:creationId xmlns:a16="http://schemas.microsoft.com/office/drawing/2014/main" id="{0C0BB22D-C92B-48FD-B2E5-0187FC68EAC4}"/>
              </a:ext>
            </a:extLst>
          </p:cNvPr>
          <p:cNvSpPr/>
          <p:nvPr/>
        </p:nvSpPr>
        <p:spPr>
          <a:xfrm rot="10800000">
            <a:off x="7068414" y="3694407"/>
            <a:ext cx="515585" cy="99638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2922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51" name="Arrow: Down 50">
            <a:extLst>
              <a:ext uri="{FF2B5EF4-FFF2-40B4-BE49-F238E27FC236}">
                <a16:creationId xmlns:a16="http://schemas.microsoft.com/office/drawing/2014/main" id="{AFE3D9E4-469F-4EAB-A21A-56FBC310804C}"/>
              </a:ext>
            </a:extLst>
          </p:cNvPr>
          <p:cNvSpPr/>
          <p:nvPr/>
        </p:nvSpPr>
        <p:spPr>
          <a:xfrm rot="8844765">
            <a:off x="4526053" y="2103058"/>
            <a:ext cx="312983" cy="239357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433AC87-705D-4745-A9E2-112913D79D8A}"/>
              </a:ext>
            </a:extLst>
          </p:cNvPr>
          <p:cNvSpPr/>
          <p:nvPr/>
        </p:nvSpPr>
        <p:spPr>
          <a:xfrm>
            <a:off x="3104633" y="1934921"/>
            <a:ext cx="1608392" cy="36342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Kyoto Protocol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89CE5E5-EAA7-4D4B-AF41-82ED182329AC}"/>
              </a:ext>
            </a:extLst>
          </p:cNvPr>
          <p:cNvSpPr/>
          <p:nvPr/>
        </p:nvSpPr>
        <p:spPr>
          <a:xfrm>
            <a:off x="4383421" y="2435891"/>
            <a:ext cx="862673" cy="35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AR2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4D075E21-9B70-4A19-9909-5976FE7100A6}"/>
              </a:ext>
            </a:extLst>
          </p:cNvPr>
          <p:cNvSpPr/>
          <p:nvPr/>
        </p:nvSpPr>
        <p:spPr>
          <a:xfrm>
            <a:off x="323528" y="1340768"/>
            <a:ext cx="1786194" cy="5205631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C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C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C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C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C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C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C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C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C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C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C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C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C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C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C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CA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</a:p>
          <a:p>
            <a:pPr algn="ctr"/>
            <a:r>
              <a:rPr lang="en-CA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 </a:t>
            </a:r>
          </a:p>
          <a:p>
            <a:pPr algn="ctr"/>
            <a:r>
              <a:rPr lang="en-CA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2030</a:t>
            </a:r>
          </a:p>
        </p:txBody>
      </p:sp>
      <p:pic>
        <p:nvPicPr>
          <p:cNvPr id="56" name="Picture 42" descr="six principles">
            <a:extLst>
              <a:ext uri="{FF2B5EF4-FFF2-40B4-BE49-F238E27FC236}">
                <a16:creationId xmlns:a16="http://schemas.microsoft.com/office/drawing/2014/main" id="{DBAE1089-BF8F-4EFB-9EE4-FCB1DB923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" t="4544" r="3362" b="4704"/>
          <a:stretch>
            <a:fillRect/>
          </a:stretch>
        </p:blipFill>
        <p:spPr bwMode="auto">
          <a:xfrm>
            <a:off x="611560" y="2636912"/>
            <a:ext cx="1086558" cy="115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7E5746C5-29DD-4659-9389-E3E41686EF81}"/>
              </a:ext>
            </a:extLst>
          </p:cNvPr>
          <p:cNvSpPr/>
          <p:nvPr/>
        </p:nvSpPr>
        <p:spPr>
          <a:xfrm>
            <a:off x="323528" y="2060848"/>
            <a:ext cx="1728192" cy="5271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Paris Agreement</a:t>
            </a:r>
          </a:p>
          <a:p>
            <a:pPr algn="ctr"/>
            <a:r>
              <a:rPr lang="en-C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</a:p>
        </p:txBody>
      </p:sp>
      <p:pic>
        <p:nvPicPr>
          <p:cNvPr id="59" name="Picture 58" descr="World Conference on Disaster Risk Reduction">
            <a:extLst>
              <a:ext uri="{FF2B5EF4-FFF2-40B4-BE49-F238E27FC236}">
                <a16:creationId xmlns:a16="http://schemas.microsoft.com/office/drawing/2014/main" id="{785632BC-A0E5-4B4B-B9F1-2F5E33DB8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1" r="61276"/>
          <a:stretch>
            <a:fillRect/>
          </a:stretch>
        </p:blipFill>
        <p:spPr bwMode="auto">
          <a:xfrm>
            <a:off x="395536" y="3645024"/>
            <a:ext cx="1569669" cy="113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B065A043-940E-4292-8457-EFF713DC7EBD}"/>
              </a:ext>
            </a:extLst>
          </p:cNvPr>
          <p:cNvSpPr/>
          <p:nvPr/>
        </p:nvSpPr>
        <p:spPr>
          <a:xfrm>
            <a:off x="179512" y="3789040"/>
            <a:ext cx="1961108" cy="106064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3BCE0E02-921A-4780-AAD8-EC574C0B56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560" y="4869160"/>
            <a:ext cx="1051259" cy="875756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B59A5D12-74DF-4FF1-94CC-0A75853C7F93}"/>
              </a:ext>
            </a:extLst>
          </p:cNvPr>
          <p:cNvSpPr/>
          <p:nvPr/>
        </p:nvSpPr>
        <p:spPr>
          <a:xfrm>
            <a:off x="467544" y="1484784"/>
            <a:ext cx="1440160" cy="5040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C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Climate Convention</a:t>
            </a:r>
          </a:p>
        </p:txBody>
      </p:sp>
      <p:sp>
        <p:nvSpPr>
          <p:cNvPr id="32" name="Arrow: Left 31">
            <a:extLst>
              <a:ext uri="{FF2B5EF4-FFF2-40B4-BE49-F238E27FC236}">
                <a16:creationId xmlns:a16="http://schemas.microsoft.com/office/drawing/2014/main" id="{369311F9-EE0B-4E11-A1DE-8C227D5909D1}"/>
              </a:ext>
            </a:extLst>
          </p:cNvPr>
          <p:cNvSpPr/>
          <p:nvPr/>
        </p:nvSpPr>
        <p:spPr>
          <a:xfrm>
            <a:off x="1818804" y="4365429"/>
            <a:ext cx="2632052" cy="566778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C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2C41EA7-7061-46F1-946F-9D3FF05E459C}"/>
              </a:ext>
            </a:extLst>
          </p:cNvPr>
          <p:cNvSpPr/>
          <p:nvPr/>
        </p:nvSpPr>
        <p:spPr>
          <a:xfrm>
            <a:off x="35868" y="1373724"/>
            <a:ext cx="2448271" cy="552360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0"/>
          </a:p>
        </p:txBody>
      </p:sp>
      <p:sp>
        <p:nvSpPr>
          <p:cNvPr id="66" name="Rectangle 3">
            <a:extLst>
              <a:ext uri="{FF2B5EF4-FFF2-40B4-BE49-F238E27FC236}">
                <a16:creationId xmlns:a16="http://schemas.microsoft.com/office/drawing/2014/main" id="{8DFEFB7E-B567-43BF-9571-4EA17FEC7E9E}"/>
              </a:ext>
            </a:extLst>
          </p:cNvPr>
          <p:cNvSpPr>
            <a:spLocks/>
          </p:cNvSpPr>
          <p:nvPr/>
        </p:nvSpPr>
        <p:spPr bwMode="auto">
          <a:xfrm>
            <a:off x="-1700" y="-14296"/>
            <a:ext cx="9145700" cy="6477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Strong Scientific Programs  for Climate– Science to Policy to Actions</a:t>
            </a:r>
          </a:p>
          <a:p>
            <a:endParaRPr lang="en-US" altLang="en-US" sz="1050" i="1" dirty="0">
              <a:solidFill>
                <a:srgbClr val="FFFFFF"/>
              </a:solidFill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3067252-D6F6-4CB7-BA08-8154461FBC5C}"/>
              </a:ext>
            </a:extLst>
          </p:cNvPr>
          <p:cNvSpPr/>
          <p:nvPr/>
        </p:nvSpPr>
        <p:spPr>
          <a:xfrm>
            <a:off x="1263995" y="2623139"/>
            <a:ext cx="862673" cy="35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A1FF304-B60C-42E6-BBC3-BCC41D1A423E}"/>
              </a:ext>
            </a:extLst>
          </p:cNvPr>
          <p:cNvSpPr txBox="1"/>
          <p:nvPr/>
        </p:nvSpPr>
        <p:spPr>
          <a:xfrm>
            <a:off x="5004048" y="3762561"/>
            <a:ext cx="100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</a:p>
        </p:txBody>
      </p:sp>
    </p:spTree>
    <p:extLst>
      <p:ext uri="{BB962C8B-B14F-4D97-AF65-F5344CB8AC3E}">
        <p14:creationId xmlns:p14="http://schemas.microsoft.com/office/powerpoint/2010/main" val="263957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3" grpId="0" animBg="1"/>
      <p:bldP spid="64" grpId="0" animBg="1"/>
      <p:bldP spid="36" grpId="0" animBg="1"/>
      <p:bldP spid="37" grpId="0" animBg="1"/>
      <p:bldP spid="38" grpId="0" animBg="1"/>
      <p:bldP spid="40" grpId="0" animBg="1"/>
      <p:bldP spid="46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7" grpId="0" animBg="1"/>
      <p:bldP spid="60" grpId="0" animBg="1"/>
      <p:bldP spid="63" grpId="0" animBg="1"/>
      <p:bldP spid="65" grpId="0" animBg="1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4432-07A6-4566-B1F3-0EAA7CDCF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21" y="4163130"/>
            <a:ext cx="4672709" cy="251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unequivocal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human influence has warmed the atmosphere, ocean and land. Widespread + rapid changes in atmosphere, ocean, cryosphere and biosphere have occurred. </a:t>
            </a:r>
            <a:endParaRPr lang="en-CA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4992E0-29BA-4332-8E7D-16FFA7503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507" y="63416"/>
            <a:ext cx="5935493" cy="396365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8D0A06-D052-4F88-ADED-0B69AA3216EE}"/>
              </a:ext>
            </a:extLst>
          </p:cNvPr>
          <p:cNvCxnSpPr>
            <a:cxnSpLocks/>
          </p:cNvCxnSpPr>
          <p:nvPr/>
        </p:nvCxnSpPr>
        <p:spPr>
          <a:xfrm flipV="1">
            <a:off x="6610689" y="1556792"/>
            <a:ext cx="1489703" cy="10081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B2E3B4A-619C-4885-941F-C21B1ED8E07E}"/>
              </a:ext>
            </a:extLst>
          </p:cNvPr>
          <p:cNvSpPr txBox="1"/>
          <p:nvPr/>
        </p:nvSpPr>
        <p:spPr>
          <a:xfrm>
            <a:off x="6554679" y="2708920"/>
            <a:ext cx="160172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</a:t>
            </a:r>
            <a:r>
              <a:rPr lang="en-CA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C/decade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82B8B8-240C-4C6A-B843-97A11B06B644}"/>
              </a:ext>
            </a:extLst>
          </p:cNvPr>
          <p:cNvSpPr txBox="1"/>
          <p:nvPr/>
        </p:nvSpPr>
        <p:spPr>
          <a:xfrm>
            <a:off x="4853530" y="4177976"/>
            <a:ext cx="42304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Human-induced climate change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already affecting many weather and climate extremes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Heatwaves, heavy precipitation, droughts, and tropical cyclones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4EBF92-7539-43AB-A939-147F49FFE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08" y="923221"/>
            <a:ext cx="993697" cy="129224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B6E6202-B486-4519-8799-A4B7FAEC9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23" y="2121953"/>
            <a:ext cx="1554626" cy="655272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August 2021</a:t>
            </a:r>
            <a:endParaRPr lang="en-CA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0652DD-F876-491B-B88B-6CFF4DFF8CDE}"/>
              </a:ext>
            </a:extLst>
          </p:cNvPr>
          <p:cNvSpPr txBox="1"/>
          <p:nvPr/>
        </p:nvSpPr>
        <p:spPr>
          <a:xfrm>
            <a:off x="112607" y="2775628"/>
            <a:ext cx="2542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concentrations - higher than at any time in at least 800,000 years.</a:t>
            </a:r>
            <a:endParaRPr lang="en-CA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49BD2-A002-4148-8968-328B18A309AC}"/>
              </a:ext>
            </a:extLst>
          </p:cNvPr>
          <p:cNvSpPr/>
          <p:nvPr/>
        </p:nvSpPr>
        <p:spPr>
          <a:xfrm>
            <a:off x="2507914" y="923221"/>
            <a:ext cx="5922201" cy="100811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surface temperature has increased faster since 1970 than in any other 50-year period.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6EE71D-C40D-4481-B6DA-7FA2514137CA}"/>
              </a:ext>
            </a:extLst>
          </p:cNvPr>
          <p:cNvSpPr/>
          <p:nvPr/>
        </p:nvSpPr>
        <p:spPr>
          <a:xfrm>
            <a:off x="1150636" y="540109"/>
            <a:ext cx="862673" cy="35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37B3AE-C9EB-4EA4-8DA0-70D07BE33115}"/>
              </a:ext>
            </a:extLst>
          </p:cNvPr>
          <p:cNvSpPr txBox="1"/>
          <p:nvPr/>
        </p:nvSpPr>
        <p:spPr>
          <a:xfrm>
            <a:off x="112607" y="195732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Sixth Assessment Report </a:t>
            </a:r>
          </a:p>
        </p:txBody>
      </p:sp>
    </p:spTree>
    <p:extLst>
      <p:ext uri="{BB962C8B-B14F-4D97-AF65-F5344CB8AC3E}">
        <p14:creationId xmlns:p14="http://schemas.microsoft.com/office/powerpoint/2010/main" val="53704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6E291D-4EFF-4A32-92B8-BD4CC8619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74" y="193767"/>
            <a:ext cx="1189066" cy="15463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46F37-498E-4659-989B-CC057BEE7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68" y="245194"/>
            <a:ext cx="8291264" cy="636761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State of the Climate</a:t>
            </a:r>
          </a:p>
          <a:p>
            <a:pPr marL="1008000">
              <a:lnSpc>
                <a:spcPct val="120000"/>
              </a:lnSpc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Human-induced climate change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already affecting many weather and climate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extremes in every region across the globe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Evidence of observed changes in extremes such as heatwaves,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 precipitation, droughts, and tropical cyclones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and, in particular, their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attribution to human influence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has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strengthened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since the Fifth Assessment Report (AR5).</a:t>
            </a:r>
          </a:p>
          <a:p>
            <a:pPr marL="1008000">
              <a:lnSpc>
                <a:spcPct val="120000"/>
              </a:lnSpc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 is already affecting every inhabited region across the globe, with human influence contributing to many observed changes in weather and climate extremes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8000">
              <a:lnSpc>
                <a:spcPct val="12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43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 with medium confidence">
            <a:extLst>
              <a:ext uri="{FF2B5EF4-FFF2-40B4-BE49-F238E27FC236}">
                <a16:creationId xmlns:a16="http://schemas.microsoft.com/office/drawing/2014/main" id="{1915973B-9581-49A1-A564-1203E9D20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3" b="39291"/>
          <a:stretch/>
        </p:blipFill>
        <p:spPr>
          <a:xfrm>
            <a:off x="176189" y="1412776"/>
            <a:ext cx="8858852" cy="5300619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B3466B-D05C-4173-83C4-586027E13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59" y="144605"/>
            <a:ext cx="1103499" cy="14350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C3A155-6C57-455B-BEDC-1076A102D7B3}"/>
              </a:ext>
            </a:extLst>
          </p:cNvPr>
          <p:cNvSpPr txBox="1"/>
          <p:nvPr/>
        </p:nvSpPr>
        <p:spPr>
          <a:xfrm>
            <a:off x="7365916" y="1966915"/>
            <a:ext cx="1549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 Extremes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4DEEA4-EFF8-40C5-B742-485C3E9F14BD}"/>
              </a:ext>
            </a:extLst>
          </p:cNvPr>
          <p:cNvSpPr txBox="1"/>
          <p:nvPr/>
        </p:nvSpPr>
        <p:spPr>
          <a:xfrm>
            <a:off x="7271353" y="4509120"/>
            <a:ext cx="1763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 Precipitation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D8ACE7-50BE-470B-8584-0CFF07D7452A}"/>
              </a:ext>
            </a:extLst>
          </p:cNvPr>
          <p:cNvSpPr txBox="1"/>
          <p:nvPr/>
        </p:nvSpPr>
        <p:spPr>
          <a:xfrm>
            <a:off x="323528" y="5706861"/>
            <a:ext cx="23042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Contribution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E404258-3540-4D18-B1F6-19CDE91DD652}"/>
              </a:ext>
            </a:extLst>
          </p:cNvPr>
          <p:cNvCxnSpPr>
            <a:cxnSpLocks/>
          </p:cNvCxnSpPr>
          <p:nvPr/>
        </p:nvCxnSpPr>
        <p:spPr>
          <a:xfrm flipV="1">
            <a:off x="2584099" y="3060103"/>
            <a:ext cx="1627861" cy="7520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0DBCE4-DA9A-4D8B-B913-FBCDA5494D50}"/>
              </a:ext>
            </a:extLst>
          </p:cNvPr>
          <p:cNvCxnSpPr>
            <a:cxnSpLocks/>
          </p:cNvCxnSpPr>
          <p:nvPr/>
        </p:nvCxnSpPr>
        <p:spPr>
          <a:xfrm flipV="1">
            <a:off x="2615881" y="4765014"/>
            <a:ext cx="2964231" cy="112651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>
            <a:extLst>
              <a:ext uri="{FF2B5EF4-FFF2-40B4-BE49-F238E27FC236}">
                <a16:creationId xmlns:a16="http://schemas.microsoft.com/office/drawing/2014/main" id="{B18D0A09-1EE0-4407-9A59-5A078FD52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576" y="342219"/>
            <a:ext cx="6707088" cy="1143000"/>
          </a:xfrm>
        </p:spPr>
        <p:txBody>
          <a:bodyPr>
            <a:noAutofit/>
          </a:bodyPr>
          <a:lstStyle/>
          <a:p>
            <a:r>
              <a:rPr lang="en-C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Changes in Hot Extremes and Heavy Precipitation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B09ABC-D304-442F-A3B4-5FEB0D0C79C9}"/>
              </a:ext>
            </a:extLst>
          </p:cNvPr>
          <p:cNvSpPr txBox="1"/>
          <p:nvPr/>
        </p:nvSpPr>
        <p:spPr>
          <a:xfrm>
            <a:off x="395536" y="2987660"/>
            <a:ext cx="23042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Contribution</a:t>
            </a:r>
          </a:p>
        </p:txBody>
      </p:sp>
    </p:spTree>
    <p:extLst>
      <p:ext uri="{BB962C8B-B14F-4D97-AF65-F5344CB8AC3E}">
        <p14:creationId xmlns:p14="http://schemas.microsoft.com/office/powerpoint/2010/main" val="251411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87324A-CC99-4792-9642-FC11854DDB9A}"/>
              </a:ext>
            </a:extLst>
          </p:cNvPr>
          <p:cNvSpPr txBox="1"/>
          <p:nvPr/>
        </p:nvSpPr>
        <p:spPr>
          <a:xfrm>
            <a:off x="996198" y="4300583"/>
            <a:ext cx="7880026" cy="193899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surface temperature will continue to increase until at least the mid-century under all emissions scenarios considered. Global warming of 1.5°C and 2°C will be exceeded during the 21</a:t>
            </a:r>
            <a:r>
              <a:rPr lang="en-US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century unless deep reductions in greenhouse gas emissions occur soon.</a:t>
            </a:r>
            <a:endParaRPr lang="en-CA" sz="24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Chart&#10;&#10;Description automatically generated with low confidence">
            <a:extLst>
              <a:ext uri="{FF2B5EF4-FFF2-40B4-BE49-F238E27FC236}">
                <a16:creationId xmlns:a16="http://schemas.microsoft.com/office/drawing/2014/main" id="{231D4F0D-DC46-4E42-A41D-7410D2E63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t="73214" r="29634" b="-3533"/>
          <a:stretch/>
        </p:blipFill>
        <p:spPr>
          <a:xfrm>
            <a:off x="267776" y="4221088"/>
            <a:ext cx="8897071" cy="2339030"/>
          </a:xfrm>
        </p:spPr>
      </p:pic>
      <p:pic>
        <p:nvPicPr>
          <p:cNvPr id="6" name="Content Placeholder 4" descr="Chart&#10;&#10;Description automatically generated with low confidence">
            <a:extLst>
              <a:ext uri="{FF2B5EF4-FFF2-40B4-BE49-F238E27FC236}">
                <a16:creationId xmlns:a16="http://schemas.microsoft.com/office/drawing/2014/main" id="{93C65449-DE7A-424B-BBD1-F49E0D7EA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6834" r="32506" b="70381"/>
          <a:stretch/>
        </p:blipFill>
        <p:spPr>
          <a:xfrm>
            <a:off x="457200" y="980728"/>
            <a:ext cx="8229600" cy="33496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A1EBFD-83AF-4707-B3A3-9E823A715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64" y="0"/>
            <a:ext cx="901034" cy="117174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4DCF13C-8C29-4178-ACCE-83F2CD760FB1}"/>
              </a:ext>
            </a:extLst>
          </p:cNvPr>
          <p:cNvSpPr/>
          <p:nvPr/>
        </p:nvSpPr>
        <p:spPr>
          <a:xfrm rot="20882937">
            <a:off x="2840538" y="2975589"/>
            <a:ext cx="2604364" cy="275187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427E1-DC8C-41AC-8498-2DBC2CB3A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094" y="189826"/>
            <a:ext cx="8003232" cy="792088"/>
          </a:xfrm>
        </p:spPr>
        <p:txBody>
          <a:bodyPr>
            <a:noAutofit/>
          </a:bodyPr>
          <a:lstStyle/>
          <a:p>
            <a:r>
              <a:rPr lang="en-CA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 Projections – Scenarios</a:t>
            </a:r>
            <a:br>
              <a:rPr lang="en-CA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activities affect all the major climate system components, with some responding over decades and others over centuries.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92CBBB-F40F-4157-AAFC-B8C7C71048CB}"/>
              </a:ext>
            </a:extLst>
          </p:cNvPr>
          <p:cNvSpPr txBox="1"/>
          <p:nvPr/>
        </p:nvSpPr>
        <p:spPr>
          <a:xfrm>
            <a:off x="2123728" y="472514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Low-likelihood-high impact – ice-sheet instability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1519AD-DF05-4110-BF40-215616060193}"/>
              </a:ext>
            </a:extLst>
          </p:cNvPr>
          <p:cNvSpPr txBox="1"/>
          <p:nvPr/>
        </p:nvSpPr>
        <p:spPr>
          <a:xfrm>
            <a:off x="899592" y="1160655"/>
            <a:ext cx="80032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surface temperature change relative to 1850-1900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D2FAA-4F53-4ECF-9807-556152318097}"/>
              </a:ext>
            </a:extLst>
          </p:cNvPr>
          <p:cNvSpPr txBox="1"/>
          <p:nvPr/>
        </p:nvSpPr>
        <p:spPr>
          <a:xfrm>
            <a:off x="908831" y="4296905"/>
            <a:ext cx="80032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mean sea-level change relative to 1900</a:t>
            </a:r>
          </a:p>
        </p:txBody>
      </p:sp>
    </p:spTree>
    <p:extLst>
      <p:ext uri="{BB962C8B-B14F-4D97-AF65-F5344CB8AC3E}">
        <p14:creationId xmlns:p14="http://schemas.microsoft.com/office/powerpoint/2010/main" val="183160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36FC1-28F3-4D73-A616-48041EEED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-8291"/>
            <a:ext cx="7344816" cy="1143000"/>
          </a:xfrm>
        </p:spPr>
        <p:txBody>
          <a:bodyPr>
            <a:normAutofit/>
          </a:bodyPr>
          <a:lstStyle/>
          <a:p>
            <a:r>
              <a:rPr lang="en-C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every increment of global warming, changes get larger in regional mean temperature.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C2057891-718D-4FDA-BFB3-8E879ACB5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8"/>
          <a:stretch/>
        </p:blipFill>
        <p:spPr>
          <a:xfrm>
            <a:off x="658476" y="1052736"/>
            <a:ext cx="8136904" cy="539063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545D38-00E7-473D-9A86-8BF027AE6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64" y="0"/>
            <a:ext cx="901034" cy="11717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1BF174-8376-429E-BA03-6E11616B8123}"/>
              </a:ext>
            </a:extLst>
          </p:cNvPr>
          <p:cNvSpPr txBox="1"/>
          <p:nvPr/>
        </p:nvSpPr>
        <p:spPr>
          <a:xfrm>
            <a:off x="3635896" y="117174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and Simulated Change 1</a:t>
            </a:r>
            <a:r>
              <a:rPr lang="en-CA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warming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55EE0A-0DF9-4109-AE55-4ABAFD79FC2C}"/>
              </a:ext>
            </a:extLst>
          </p:cNvPr>
          <p:cNvSpPr txBox="1"/>
          <p:nvPr/>
        </p:nvSpPr>
        <p:spPr>
          <a:xfrm>
            <a:off x="686584" y="5157192"/>
            <a:ext cx="820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Simulated Change 1.5</a:t>
            </a:r>
            <a:r>
              <a:rPr lang="en-CA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	                   2</a:t>
            </a:r>
            <a:r>
              <a:rPr lang="en-CA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			4</a:t>
            </a:r>
            <a:r>
              <a:rPr lang="en-CA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warming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F82C44-1DED-40CB-9A52-CC7B91A1F0C1}"/>
              </a:ext>
            </a:extLst>
          </p:cNvPr>
          <p:cNvSpPr txBox="1"/>
          <p:nvPr/>
        </p:nvSpPr>
        <p:spPr>
          <a:xfrm>
            <a:off x="520798" y="2982121"/>
            <a:ext cx="3024336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Mean T Change (</a:t>
            </a:r>
            <a:r>
              <a:rPr lang="en-CA" sz="2000" b="1" baseline="30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relative to 1850-1900</a:t>
            </a:r>
          </a:p>
        </p:txBody>
      </p:sp>
    </p:spTree>
    <p:extLst>
      <p:ext uri="{BB962C8B-B14F-4D97-AF65-F5344CB8AC3E}">
        <p14:creationId xmlns:p14="http://schemas.microsoft.com/office/powerpoint/2010/main" val="261009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118925</TotalTime>
  <Words>1435</Words>
  <Application>Microsoft Office PowerPoint</Application>
  <PresentationFormat>On-screen Show (4:3)</PresentationFormat>
  <Paragraphs>205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Climate Change and Extreme Events Heat-Precipitation – Floods-Drought</vt:lpstr>
      <vt:lpstr>PowerPoint Presentation</vt:lpstr>
      <vt:lpstr>Intergovernmental Panel on Climate Change - IPCC</vt:lpstr>
      <vt:lpstr>PowerPoint Presentation</vt:lpstr>
      <vt:lpstr>9 August 2021</vt:lpstr>
      <vt:lpstr>PowerPoint Presentation</vt:lpstr>
      <vt:lpstr>Observed Changes in Hot Extremes and Heavy Precipitation</vt:lpstr>
      <vt:lpstr>Climate Change Projections – Scenarios Human activities affect all the major climate system components, with some responding over decades and others over centuries. </vt:lpstr>
      <vt:lpstr>With every increment of global warming, changes get larger in regional mean temperature.</vt:lpstr>
      <vt:lpstr>With every increment of global warming, changes get larger in regional mean precipitation.</vt:lpstr>
      <vt:lpstr>Climate Futures</vt:lpstr>
      <vt:lpstr>Projected changes in extremes are larger in frequency and intensity with every additional increment of global warming</vt:lpstr>
      <vt:lpstr>Projected changes in extremes are larger in frequency and intensity with every additional increment of global warming</vt:lpstr>
      <vt:lpstr>Climate Information for Risk Assessment and Regional Adaptation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</dc:creator>
  <cp:lastModifiedBy>Gordon McBean</cp:lastModifiedBy>
  <cp:revision>1066</cp:revision>
  <cp:lastPrinted>2022-08-29T14:50:52Z</cp:lastPrinted>
  <dcterms:created xsi:type="dcterms:W3CDTF">2014-12-06T18:42:44Z</dcterms:created>
  <dcterms:modified xsi:type="dcterms:W3CDTF">2022-08-30T12:19:24Z</dcterms:modified>
</cp:coreProperties>
</file>